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44" r:id="rId3"/>
  </p:sldMasterIdLst>
  <p:notesMasterIdLst>
    <p:notesMasterId r:id="rId14"/>
  </p:notesMasterIdLst>
  <p:sldIdLst>
    <p:sldId id="256" r:id="rId4"/>
    <p:sldId id="258" r:id="rId5"/>
    <p:sldId id="367" r:id="rId6"/>
    <p:sldId id="346" r:id="rId7"/>
    <p:sldId id="365" r:id="rId8"/>
    <p:sldId id="316" r:id="rId9"/>
    <p:sldId id="355" r:id="rId10"/>
    <p:sldId id="356" r:id="rId11"/>
    <p:sldId id="357" r:id="rId12"/>
    <p:sldId id="358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25828-30DA-4996-B87D-86FC966E8FA5}" type="doc">
      <dgm:prSet loTypeId="urn:microsoft.com/office/officeart/2005/8/layout/default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EC6BA679-7799-4FF4-87C7-C7A1C3A4A69D}">
      <dgm:prSet phldrT="[Texto]"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pt-BR" sz="28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Ouvir a Deus juntos</a:t>
          </a:r>
        </a:p>
      </dgm:t>
    </dgm:pt>
    <dgm:pt modelId="{F651FECA-F360-498C-BD24-5F17C3EBC514}" type="parTrans" cxnId="{D755DA93-3634-4796-AF41-1F3EA5A4FF2A}">
      <dgm:prSet/>
      <dgm:spPr/>
      <dgm:t>
        <a:bodyPr/>
        <a:lstStyle/>
        <a:p>
          <a:pPr algn="l"/>
          <a:endParaRPr lang="pt-B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753A09-688E-4D03-A402-EDD68FD4C5FA}" type="sibTrans" cxnId="{D755DA93-3634-4796-AF41-1F3EA5A4FF2A}">
      <dgm:prSet/>
      <dgm:spPr/>
      <dgm:t>
        <a:bodyPr/>
        <a:lstStyle/>
        <a:p>
          <a:pPr algn="l"/>
          <a:endParaRPr lang="pt-B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5B5EC9-0824-4B6F-896A-B94935762F15}">
      <dgm:prSet phldrT="[Texto]" custT="1"/>
      <dgm:spPr/>
      <dgm:t>
        <a:bodyPr/>
        <a:lstStyle/>
        <a:p>
          <a:pPr algn="ctr"/>
          <a:r>
            <a: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Sequencias de Estudos</a:t>
          </a:r>
        </a:p>
      </dgm:t>
    </dgm:pt>
    <dgm:pt modelId="{FF0F8613-742E-446F-8D27-32ED897B8AFB}" type="parTrans" cxnId="{E66B4F9B-D3AF-4346-BDC1-E0541E504BDB}">
      <dgm:prSet/>
      <dgm:spPr/>
      <dgm:t>
        <a:bodyPr/>
        <a:lstStyle/>
        <a:p>
          <a:pPr algn="l"/>
          <a:endParaRPr lang="pt-B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441860-6D60-4B22-BD41-2C445FAE91BD}" type="sibTrans" cxnId="{E66B4F9B-D3AF-4346-BDC1-E0541E504BDB}">
      <dgm:prSet/>
      <dgm:spPr/>
      <dgm:t>
        <a:bodyPr/>
        <a:lstStyle/>
        <a:p>
          <a:pPr algn="l"/>
          <a:endParaRPr lang="pt-B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F56E59-4BC7-43E6-B390-9FF972ED6B45}">
      <dgm:prSet phldrT="[Texto]" custT="1"/>
      <dgm:spPr/>
      <dgm:t>
        <a:bodyPr/>
        <a:lstStyle/>
        <a:p>
          <a:pPr algn="ctr"/>
          <a:r>
            <a:rPr lang="pt-BR" sz="2800" b="1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Cuidado Pastoral para sua vida</a:t>
          </a:r>
        </a:p>
      </dgm:t>
    </dgm:pt>
    <dgm:pt modelId="{31DB9CA1-6063-49F7-BCC1-1478B661BBAB}" type="parTrans" cxnId="{76D1E1DD-42AC-47A9-99D1-D4EC7F0F579C}">
      <dgm:prSet/>
      <dgm:spPr/>
      <dgm:t>
        <a:bodyPr/>
        <a:lstStyle/>
        <a:p>
          <a:endParaRPr lang="pt-BR"/>
        </a:p>
      </dgm:t>
    </dgm:pt>
    <dgm:pt modelId="{65AC926D-B19B-4AEF-AF07-CAD47BC46590}" type="sibTrans" cxnId="{76D1E1DD-42AC-47A9-99D1-D4EC7F0F579C}">
      <dgm:prSet/>
      <dgm:spPr/>
      <dgm:t>
        <a:bodyPr/>
        <a:lstStyle/>
        <a:p>
          <a:endParaRPr lang="pt-BR"/>
        </a:p>
      </dgm:t>
    </dgm:pt>
    <dgm:pt modelId="{2E7F4A9C-D971-48E1-957B-A4996DC8012E}">
      <dgm:prSet phldrT="[Texto]" custT="1"/>
      <dgm:spPr/>
      <dgm:t>
        <a:bodyPr/>
        <a:lstStyle/>
        <a:p>
          <a:pPr algn="ctr"/>
          <a:r>
            <a: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Assessoria quanto ao Ministério</a:t>
          </a:r>
          <a:endParaRPr lang="pt-B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AC48D2-1401-427F-B4DA-9996D9FF6971}" type="parTrans" cxnId="{4ECEBB3C-5332-4CDB-9EE9-37BC333FF9BB}">
      <dgm:prSet/>
      <dgm:spPr/>
      <dgm:t>
        <a:bodyPr/>
        <a:lstStyle/>
        <a:p>
          <a:endParaRPr lang="pt-BR"/>
        </a:p>
      </dgm:t>
    </dgm:pt>
    <dgm:pt modelId="{8AD2CEB7-3670-48C5-9717-8BBF63CD3668}" type="sibTrans" cxnId="{4ECEBB3C-5332-4CDB-9EE9-37BC333FF9BB}">
      <dgm:prSet/>
      <dgm:spPr/>
      <dgm:t>
        <a:bodyPr/>
        <a:lstStyle/>
        <a:p>
          <a:endParaRPr lang="pt-BR"/>
        </a:p>
      </dgm:t>
    </dgm:pt>
    <dgm:pt modelId="{03C90A92-966B-47C9-BAE1-2F0B78A686A4}" type="pres">
      <dgm:prSet presAssocID="{BE525828-30DA-4996-B87D-86FC966E8F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D12F31A-F7E4-4621-99BB-2C32A6E7B29B}" type="pres">
      <dgm:prSet presAssocID="{EC6BA679-7799-4FF4-87C7-C7A1C3A4A69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692D14-37A7-40B5-9773-D543212FF64D}" type="pres">
      <dgm:prSet presAssocID="{D9753A09-688E-4D03-A402-EDD68FD4C5FA}" presName="sibTrans" presStyleCnt="0"/>
      <dgm:spPr/>
    </dgm:pt>
    <dgm:pt modelId="{6E993F81-101C-4909-9DEC-5ACB8BD9524F}" type="pres">
      <dgm:prSet presAssocID="{ECF56E59-4BC7-43E6-B390-9FF972ED6B4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5180B7-1CE6-49F1-9847-C47FF84BDB70}" type="pres">
      <dgm:prSet presAssocID="{65AC926D-B19B-4AEF-AF07-CAD47BC46590}" presName="sibTrans" presStyleCnt="0"/>
      <dgm:spPr/>
    </dgm:pt>
    <dgm:pt modelId="{8F69E6C0-CF45-4FBF-AE3D-3A2040DD86DF}" type="pres">
      <dgm:prSet presAssocID="{2E7F4A9C-D971-48E1-957B-A4996DC8012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0F72B4-D712-44D6-AAAD-0B8D9CA31873}" type="pres">
      <dgm:prSet presAssocID="{8AD2CEB7-3670-48C5-9717-8BBF63CD3668}" presName="sibTrans" presStyleCnt="0"/>
      <dgm:spPr/>
    </dgm:pt>
    <dgm:pt modelId="{2BB80B89-1202-45F6-978A-E779D57E4F61}" type="pres">
      <dgm:prSet presAssocID="{095B5EC9-0824-4B6F-896A-B94935762F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5092767-3855-45E2-A896-AAD04CA56F89}" type="presOf" srcId="{EC6BA679-7799-4FF4-87C7-C7A1C3A4A69D}" destId="{8D12F31A-F7E4-4621-99BB-2C32A6E7B29B}" srcOrd="0" destOrd="0" presId="urn:microsoft.com/office/officeart/2005/8/layout/default"/>
    <dgm:cxn modelId="{BDA57971-CE1F-4EB7-B5EA-DE738A84A86D}" type="presOf" srcId="{095B5EC9-0824-4B6F-896A-B94935762F15}" destId="{2BB80B89-1202-45F6-978A-E779D57E4F61}" srcOrd="0" destOrd="0" presId="urn:microsoft.com/office/officeart/2005/8/layout/default"/>
    <dgm:cxn modelId="{4ECEBB3C-5332-4CDB-9EE9-37BC333FF9BB}" srcId="{BE525828-30DA-4996-B87D-86FC966E8FA5}" destId="{2E7F4A9C-D971-48E1-957B-A4996DC8012E}" srcOrd="2" destOrd="0" parTransId="{6CAC48D2-1401-427F-B4DA-9996D9FF6971}" sibTransId="{8AD2CEB7-3670-48C5-9717-8BBF63CD3668}"/>
    <dgm:cxn modelId="{B61D24C5-31C6-43F2-B72E-A3E89ACA83C1}" type="presOf" srcId="{BE525828-30DA-4996-B87D-86FC966E8FA5}" destId="{03C90A92-966B-47C9-BAE1-2F0B78A686A4}" srcOrd="0" destOrd="0" presId="urn:microsoft.com/office/officeart/2005/8/layout/default"/>
    <dgm:cxn modelId="{76D1E1DD-42AC-47A9-99D1-D4EC7F0F579C}" srcId="{BE525828-30DA-4996-B87D-86FC966E8FA5}" destId="{ECF56E59-4BC7-43E6-B390-9FF972ED6B45}" srcOrd="1" destOrd="0" parTransId="{31DB9CA1-6063-49F7-BCC1-1478B661BBAB}" sibTransId="{65AC926D-B19B-4AEF-AF07-CAD47BC46590}"/>
    <dgm:cxn modelId="{D755DA93-3634-4796-AF41-1F3EA5A4FF2A}" srcId="{BE525828-30DA-4996-B87D-86FC966E8FA5}" destId="{EC6BA679-7799-4FF4-87C7-C7A1C3A4A69D}" srcOrd="0" destOrd="0" parTransId="{F651FECA-F360-498C-BD24-5F17C3EBC514}" sibTransId="{D9753A09-688E-4D03-A402-EDD68FD4C5FA}"/>
    <dgm:cxn modelId="{A6E069D7-73D0-4486-94A5-32E481D86A58}" type="presOf" srcId="{2E7F4A9C-D971-48E1-957B-A4996DC8012E}" destId="{8F69E6C0-CF45-4FBF-AE3D-3A2040DD86DF}" srcOrd="0" destOrd="0" presId="urn:microsoft.com/office/officeart/2005/8/layout/default"/>
    <dgm:cxn modelId="{6A8CB6FB-22AE-48CF-A294-56F4AAE7479B}" type="presOf" srcId="{ECF56E59-4BC7-43E6-B390-9FF972ED6B45}" destId="{6E993F81-101C-4909-9DEC-5ACB8BD9524F}" srcOrd="0" destOrd="0" presId="urn:microsoft.com/office/officeart/2005/8/layout/default"/>
    <dgm:cxn modelId="{E66B4F9B-D3AF-4346-BDC1-E0541E504BDB}" srcId="{BE525828-30DA-4996-B87D-86FC966E8FA5}" destId="{095B5EC9-0824-4B6F-896A-B94935762F15}" srcOrd="3" destOrd="0" parTransId="{FF0F8613-742E-446F-8D27-32ED897B8AFB}" sibTransId="{E8441860-6D60-4B22-BD41-2C445FAE91BD}"/>
    <dgm:cxn modelId="{B4F8C0C4-E373-4030-BD7B-BA6899C3E1B9}" type="presParOf" srcId="{03C90A92-966B-47C9-BAE1-2F0B78A686A4}" destId="{8D12F31A-F7E4-4621-99BB-2C32A6E7B29B}" srcOrd="0" destOrd="0" presId="urn:microsoft.com/office/officeart/2005/8/layout/default"/>
    <dgm:cxn modelId="{0DE0CA74-A43C-4E4D-B318-CA5DD3E5D5C9}" type="presParOf" srcId="{03C90A92-966B-47C9-BAE1-2F0B78A686A4}" destId="{5E692D14-37A7-40B5-9773-D543212FF64D}" srcOrd="1" destOrd="0" presId="urn:microsoft.com/office/officeart/2005/8/layout/default"/>
    <dgm:cxn modelId="{EDF19EFD-7DEB-498A-9EED-99F8C545F24B}" type="presParOf" srcId="{03C90A92-966B-47C9-BAE1-2F0B78A686A4}" destId="{6E993F81-101C-4909-9DEC-5ACB8BD9524F}" srcOrd="2" destOrd="0" presId="urn:microsoft.com/office/officeart/2005/8/layout/default"/>
    <dgm:cxn modelId="{4109E063-FD2E-47D8-B30D-17DF22D95461}" type="presParOf" srcId="{03C90A92-966B-47C9-BAE1-2F0B78A686A4}" destId="{485180B7-1CE6-49F1-9847-C47FF84BDB70}" srcOrd="3" destOrd="0" presId="urn:microsoft.com/office/officeart/2005/8/layout/default"/>
    <dgm:cxn modelId="{01B14A52-EF4A-4733-859C-5310734F5B01}" type="presParOf" srcId="{03C90A92-966B-47C9-BAE1-2F0B78A686A4}" destId="{8F69E6C0-CF45-4FBF-AE3D-3A2040DD86DF}" srcOrd="4" destOrd="0" presId="urn:microsoft.com/office/officeart/2005/8/layout/default"/>
    <dgm:cxn modelId="{7D501D84-86D7-4290-BCDA-7916FC00319E}" type="presParOf" srcId="{03C90A92-966B-47C9-BAE1-2F0B78A686A4}" destId="{BB0F72B4-D712-44D6-AAAD-0B8D9CA31873}" srcOrd="5" destOrd="0" presId="urn:microsoft.com/office/officeart/2005/8/layout/default"/>
    <dgm:cxn modelId="{5946ED48-39E2-4D14-AB15-993CAB56772E}" type="presParOf" srcId="{03C90A92-966B-47C9-BAE1-2F0B78A686A4}" destId="{2BB80B89-1202-45F6-978A-E779D57E4F61}" srcOrd="6" destOrd="0" presId="urn:microsoft.com/office/officeart/2005/8/layout/default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7E116-7479-41D1-BBC4-5FF45B747018}">
      <dsp:nvSpPr>
        <dsp:cNvPr id="0" name=""/>
        <dsp:cNvSpPr/>
      </dsp:nvSpPr>
      <dsp:spPr>
        <a:xfrm>
          <a:off x="1290843" y="1311046"/>
          <a:ext cx="1666396" cy="144150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Amor</a:t>
          </a:r>
          <a:endParaRPr lang="pt-B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66988" y="1549923"/>
        <a:ext cx="1114106" cy="963746"/>
      </dsp:txXfrm>
    </dsp:sp>
    <dsp:sp modelId="{72426C2C-DDE0-4412-BDEB-4A10BD10476C}">
      <dsp:nvSpPr>
        <dsp:cNvPr id="0" name=""/>
        <dsp:cNvSpPr/>
      </dsp:nvSpPr>
      <dsp:spPr>
        <a:xfrm>
          <a:off x="2334328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6A0E23-FBF0-430B-ADE9-0DAF75EEFA82}">
      <dsp:nvSpPr>
        <dsp:cNvPr id="0" name=""/>
        <dsp:cNvSpPr/>
      </dsp:nvSpPr>
      <dsp:spPr>
        <a:xfrm>
          <a:off x="1444342" y="0"/>
          <a:ext cx="1365600" cy="118140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Ensino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70651" y="195784"/>
        <a:ext cx="912982" cy="789836"/>
      </dsp:txXfrm>
    </dsp:sp>
    <dsp:sp modelId="{53C77683-241B-4298-950E-82BABCC9F091}">
      <dsp:nvSpPr>
        <dsp:cNvPr id="0" name=""/>
        <dsp:cNvSpPr/>
      </dsp:nvSpPr>
      <dsp:spPr>
        <a:xfrm>
          <a:off x="3068101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8BC558-40B2-427B-A898-A4A0CD763BB8}">
      <dsp:nvSpPr>
        <dsp:cNvPr id="0" name=""/>
        <dsp:cNvSpPr/>
      </dsp:nvSpPr>
      <dsp:spPr>
        <a:xfrm>
          <a:off x="2696757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Mutuali-dade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23066" y="922427"/>
        <a:ext cx="912982" cy="789836"/>
      </dsp:txXfrm>
    </dsp:sp>
    <dsp:sp modelId="{7D290CAC-C5DF-494D-BF91-D67AA7EA4468}">
      <dsp:nvSpPr>
        <dsp:cNvPr id="0" name=""/>
        <dsp:cNvSpPr/>
      </dsp:nvSpPr>
      <dsp:spPr>
        <a:xfrm>
          <a:off x="2558375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1C4309-1144-4534-A67B-27F8FBF79953}">
      <dsp:nvSpPr>
        <dsp:cNvPr id="0" name=""/>
        <dsp:cNvSpPr/>
      </dsp:nvSpPr>
      <dsp:spPr>
        <a:xfrm>
          <a:off x="2696757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Serviço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23066" y="2350923"/>
        <a:ext cx="912982" cy="789836"/>
      </dsp:txXfrm>
    </dsp:sp>
    <dsp:sp modelId="{B3F89F91-920C-4C36-87B4-F5E51B5D663B}">
      <dsp:nvSpPr>
        <dsp:cNvPr id="0" name=""/>
        <dsp:cNvSpPr/>
      </dsp:nvSpPr>
      <dsp:spPr>
        <a:xfrm>
          <a:off x="1293944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92BDA6-6F94-4945-87EE-3A177CF12659}">
      <dsp:nvSpPr>
        <dsp:cNvPr id="0" name=""/>
        <dsp:cNvSpPr/>
      </dsp:nvSpPr>
      <dsp:spPr>
        <a:xfrm>
          <a:off x="1444342" y="2882595"/>
          <a:ext cx="1365600" cy="118140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Evangelismo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70651" y="3078379"/>
        <a:ext cx="912982" cy="789836"/>
      </dsp:txXfrm>
    </dsp:sp>
    <dsp:sp modelId="{73312F4F-8ABA-4693-9401-AE716C0DCC10}">
      <dsp:nvSpPr>
        <dsp:cNvPr id="0" name=""/>
        <dsp:cNvSpPr/>
      </dsp:nvSpPr>
      <dsp:spPr>
        <a:xfrm>
          <a:off x="548155" y="188366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3C364E-15A1-48EB-8B67-BC2D5821B52C}">
      <dsp:nvSpPr>
        <dsp:cNvPr id="0" name=""/>
        <dsp:cNvSpPr/>
      </dsp:nvSpPr>
      <dsp:spPr>
        <a:xfrm>
          <a:off x="186114" y="2155952"/>
          <a:ext cx="1365600" cy="118140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Adoração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423" y="2351736"/>
        <a:ext cx="912982" cy="789836"/>
      </dsp:txXfrm>
    </dsp:sp>
    <dsp:sp modelId="{70F8D756-ED16-4CDB-8F6C-662D0FAA3F49}">
      <dsp:nvSpPr>
        <dsp:cNvPr id="0" name=""/>
        <dsp:cNvSpPr/>
      </dsp:nvSpPr>
      <dsp:spPr>
        <a:xfrm>
          <a:off x="186114" y="725017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Mordo-mia</a:t>
          </a:r>
          <a:endParaRPr lang="pt-BR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423" y="920801"/>
        <a:ext cx="912982" cy="789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59C95-A60F-41D8-A575-A9675CCD1EDA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44F5F-378E-4416-8241-83DCD32375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9363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3E62F-150D-4C7E-86BB-47C9C9C3AC03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145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45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99BBDA-18A0-445F-99A6-4A03AB31E7BF}" type="slidenum">
              <a:rPr lang="en-US" sz="1200">
                <a:latin typeface="Arial" pitchFamily="34" charset="0"/>
              </a:rPr>
              <a:pPr algn="r"/>
              <a:t>8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438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6386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6543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76665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94568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522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0178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558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03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785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3430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963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5B4113-3343-4BE7-BA2D-5C93CB1656B0}" type="datetimeFigureOut">
              <a:rPr lang="pt-BR" smtClean="0"/>
              <a:pPr/>
              <a:t>20/3/2014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4263CC-A3A0-4CFD-A635-E9167F0A96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876" y="1668663"/>
            <a:ext cx="8786842" cy="2046089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t-BR" sz="48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i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forma de conexão e cuidado da igreja</a:t>
            </a:r>
            <a:endParaRPr lang="pt-BR" sz="4800" b="1" i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Marcelo Fraga\Pictures\imagens ppt\Imagem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896" y="4098353"/>
            <a:ext cx="3476104" cy="290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Pictures\Logo Grupos Pequeno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502022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9830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357166"/>
            <a:ext cx="8382000" cy="157163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Prática dos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PGs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b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pt-B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Perguntas-Chaves da Transição</a:t>
            </a:r>
            <a:r>
              <a:rPr lang="pt-BR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pt-BR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Escreva mais 2 ações para cada pergunta.</a:t>
            </a:r>
            <a:endParaRPr lang="pt-BR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1612658"/>
          </a:xfrm>
          <a:solidFill>
            <a:srgbClr val="0020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que eu preciso  </a:t>
            </a:r>
            <a:r>
              <a:rPr lang="pt-BR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Começar?</a:t>
            </a:r>
          </a:p>
          <a:p>
            <a:pPr>
              <a:buFont typeface="Arial" pitchFamily="34" charset="0"/>
              <a:buChar char="•"/>
            </a:pPr>
            <a:r>
              <a:rPr lang="pt-BR" i="1" dirty="0" smtClean="0">
                <a:ln w="1841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Começar a orar pelas pessoas que se juntaram a você no seu grupo piloto.</a:t>
            </a:r>
            <a:endParaRPr lang="pt-B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161265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que eu preciso </a:t>
            </a:r>
            <a:r>
              <a:rPr lang="pt-BR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Terminar?</a:t>
            </a:r>
          </a:p>
          <a:p>
            <a:pPr>
              <a:buFont typeface="Arial" pitchFamily="34" charset="0"/>
              <a:buChar char="•"/>
            </a:pPr>
            <a:r>
              <a:rPr lang="pt-BR" i="1" dirty="0" smtClean="0">
                <a:ln w="1841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Refazer sua agenda pessoal dedicando tempo a implantação do grupo pequeno.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Espaço Reservado para Texto 3"/>
          <p:cNvSpPr txBox="1">
            <a:spLocks/>
          </p:cNvSpPr>
          <p:nvPr/>
        </p:nvSpPr>
        <p:spPr>
          <a:xfrm>
            <a:off x="404842" y="4316672"/>
            <a:ext cx="4041648" cy="1612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pt-BR" sz="19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 que eu preciso  </a:t>
            </a:r>
            <a:r>
              <a:rPr kumimoji="0" lang="pt-BR" sz="1900" b="1" i="0" u="none" strike="noStrike" kern="1200" cap="none" spc="0" normalizeH="0" baseline="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Continuar?</a:t>
            </a:r>
          </a:p>
          <a:p>
            <a:pPr marL="45720" lvl="0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pt-BR" sz="2000" i="1" dirty="0" smtClean="0">
                <a:ln w="1841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Participando dos treinamentos da Denominação e rever o material em casa.</a:t>
            </a:r>
            <a:endParaRPr kumimoji="0" lang="pt-BR" sz="19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exto 5"/>
          <p:cNvSpPr txBox="1">
            <a:spLocks/>
          </p:cNvSpPr>
          <p:nvPr/>
        </p:nvSpPr>
        <p:spPr>
          <a:xfrm>
            <a:off x="4745067" y="4316672"/>
            <a:ext cx="4041775" cy="1612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pt-BR" sz="19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 que eu preciso </a:t>
            </a:r>
            <a:r>
              <a:rPr kumimoji="0" lang="pt-BR" sz="1900" b="1" i="0" u="none" strike="noStrike" kern="1200" cap="none" spc="0" normalizeH="0" baseline="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Esperar?</a:t>
            </a:r>
          </a:p>
          <a:p>
            <a:pPr marL="45720" lvl="0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kumimoji="0" lang="pt-BR" sz="2000" b="1" i="1" u="none" strike="noStrike" kern="1200" cap="none" spc="0" normalizeH="0" baseline="0" noProof="0" dirty="0" smtClean="0">
                <a:ln w="1841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Não</a:t>
            </a:r>
            <a:r>
              <a:rPr kumimoji="0" lang="pt-BR" sz="2000" b="1" i="1" u="none" strike="noStrike" kern="1200" cap="none" spc="0" normalizeH="0" noProof="0" dirty="0" smtClean="0">
                <a:ln w="18415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fazer mudanças delicadas na estrutura da igreja.</a:t>
            </a:r>
            <a:endParaRPr kumimoji="0" lang="pt-BR" sz="19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pt-BR" sz="19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celo Fraga\Pictures\Imagem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000504"/>
            <a:ext cx="2701712" cy="263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5429288"/>
          </a:xfrm>
        </p:spPr>
        <p:txBody>
          <a:bodyPr>
            <a:normAutofit/>
          </a:bodyPr>
          <a:lstStyle/>
          <a:p>
            <a:pPr marL="0" indent="0" algn="l"/>
            <a:r>
              <a:rPr lang="pt-BR" b="1" dirty="0" smtClean="0">
                <a:solidFill>
                  <a:srgbClr val="C00000"/>
                </a:solidFill>
              </a:rPr>
              <a:t>Perguntas Introdutórias:</a:t>
            </a:r>
            <a:br>
              <a:rPr lang="pt-BR" b="1" dirty="0" smtClean="0">
                <a:solidFill>
                  <a:srgbClr val="C00000"/>
                </a:solidFill>
              </a:rPr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3000" b="1" dirty="0" smtClean="0">
                <a:solidFill>
                  <a:srgbClr val="002060"/>
                </a:solidFill>
              </a:rPr>
              <a:t>Quantas pessoas se converteram...</a:t>
            </a:r>
            <a:r>
              <a:rPr lang="pt-BR" sz="3000" b="1" dirty="0" smtClean="0"/>
              <a:t/>
            </a:r>
            <a:br>
              <a:rPr lang="pt-BR" sz="3000" b="1" dirty="0" smtClean="0"/>
            </a:br>
            <a:r>
              <a:rPr lang="pt-BR" sz="3000" b="1" dirty="0" smtClean="0"/>
              <a:t>&gt; Através de Folhetos?</a:t>
            </a:r>
            <a:br>
              <a:rPr lang="pt-BR" sz="3000" b="1" dirty="0" smtClean="0"/>
            </a:br>
            <a:r>
              <a:rPr lang="pt-BR" sz="3000" b="1" dirty="0" smtClean="0"/>
              <a:t>&gt; Através de Conferência?</a:t>
            </a:r>
            <a:br>
              <a:rPr lang="pt-BR" sz="3000" b="1" dirty="0" smtClean="0"/>
            </a:br>
            <a:r>
              <a:rPr lang="pt-BR" sz="3000" b="1" dirty="0" smtClean="0"/>
              <a:t>&gt; Através de Relacionamentos?</a:t>
            </a:r>
            <a:br>
              <a:rPr lang="pt-BR" sz="3000" b="1" dirty="0" smtClean="0"/>
            </a:br>
            <a:r>
              <a:rPr lang="pt-BR" sz="3000" b="1" dirty="0" smtClean="0"/>
              <a:t/>
            </a:r>
            <a:br>
              <a:rPr lang="pt-BR" sz="3000" b="1" dirty="0" smtClean="0"/>
            </a:br>
            <a:r>
              <a:rPr lang="pt-BR" sz="3000" b="1" dirty="0" smtClean="0"/>
              <a:t/>
            </a:r>
            <a:br>
              <a:rPr lang="pt-BR" sz="3000" b="1" dirty="0" smtClean="0"/>
            </a:br>
            <a:r>
              <a:rPr lang="pt-BR" sz="3000" b="1" dirty="0" smtClean="0"/>
              <a:t/>
            </a:r>
            <a:br>
              <a:rPr lang="pt-BR" sz="3000" b="1" dirty="0" smtClean="0"/>
            </a:br>
            <a:endParaRPr lang="pt-BR" sz="3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91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4878"/>
            <a:ext cx="8229600" cy="1066800"/>
          </a:xfrm>
        </p:spPr>
        <p:txBody>
          <a:bodyPr>
            <a:noAutofit/>
          </a:bodyPr>
          <a:lstStyle/>
          <a:p>
            <a:pPr marL="0" indent="0"/>
            <a:r>
              <a:rPr lang="pt-BR" sz="3200" b="1" dirty="0" smtClean="0"/>
              <a:t>Fundamentos da Visão </a:t>
            </a:r>
            <a:r>
              <a:rPr lang="pt-BR" sz="3200" b="1" dirty="0"/>
              <a:t>(At.2:42-45</a:t>
            </a:r>
            <a:r>
              <a:rPr lang="pt-BR" sz="3200" b="1" dirty="0" smtClean="0"/>
              <a:t>)</a:t>
            </a:r>
            <a:br>
              <a:rPr lang="pt-BR" sz="3200" b="1" dirty="0" smtClean="0"/>
            </a:br>
            <a:r>
              <a:rPr lang="pt-BR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um grupo pequeno ?</a:t>
            </a:r>
            <a:endParaRPr lang="pt-BR" sz="3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200" b="1" dirty="0" smtClean="0">
                <a:solidFill>
                  <a:srgbClr val="00B0F0"/>
                </a:solidFill>
              </a:rPr>
              <a:t>Encontros regulares </a:t>
            </a:r>
            <a:r>
              <a:rPr lang="pt-BR" sz="3200" b="1" dirty="0" smtClean="0"/>
              <a:t>de 3-12 pessoas que se reúnem, preferencialmente nas casas, para</a:t>
            </a:r>
            <a:r>
              <a:rPr lang="pt-BR" sz="3200" b="1" dirty="0" smtClean="0">
                <a:solidFill>
                  <a:srgbClr val="C00000"/>
                </a:solidFill>
              </a:rPr>
              <a:t> receber e repartir </a:t>
            </a:r>
            <a:r>
              <a:rPr lang="pt-BR" sz="3200" b="1" dirty="0" smtClean="0"/>
              <a:t>a </a:t>
            </a:r>
            <a:r>
              <a:rPr lang="pt-BR" sz="3200" b="1" dirty="0" smtClean="0">
                <a:solidFill>
                  <a:srgbClr val="0070C0"/>
                </a:solidFill>
              </a:rPr>
              <a:t>vida de Cristo </a:t>
            </a:r>
            <a:r>
              <a:rPr lang="pt-BR" sz="3200" b="1" dirty="0" smtClean="0">
                <a:solidFill>
                  <a:srgbClr val="00B050"/>
                </a:solidFill>
              </a:rPr>
              <a:t>através de relacionamentos. </a:t>
            </a:r>
          </a:p>
          <a:p>
            <a:pPr>
              <a:buNone/>
            </a:pP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pPr>
              <a:buNone/>
            </a:pP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</a:t>
            </a: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</a:t>
            </a:r>
            <a:endParaRPr lang="pt-B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Pictures\grande-20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000504"/>
            <a:ext cx="3476637" cy="260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3491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rcelo Fraga\Pictures\imagens ppt\Imagem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500570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1066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/>
            <a:r>
              <a:rPr lang="pt-BR" sz="28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são as 4 Dinâmicas de um grupo pequeno? </a:t>
            </a:r>
            <a:endParaRPr lang="pt-BR" sz="2800" b="1" i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3860684226"/>
              </p:ext>
            </p:extLst>
          </p:nvPr>
        </p:nvGraphicFramePr>
        <p:xfrm>
          <a:off x="-142908" y="2418608"/>
          <a:ext cx="7000924" cy="3224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428596" y="785794"/>
            <a:ext cx="8229600" cy="99811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Fundamentos da Visão (At.2:42-45)</a:t>
            </a:r>
            <a:endParaRPr kumimoji="0" lang="pt-BR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60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Prática de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PGs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</a:t>
            </a:r>
            <a:r>
              <a:rPr lang="pt-B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Assessoria Ministerial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4 Paradigma de Igrejas voltadas para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PGs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 de...</a:t>
            </a: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Para...</a:t>
            </a:r>
            <a:endParaRPr lang="pt-B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0" y="1577972"/>
            <a:ext cx="4040188" cy="99377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Igrejas distantes e/ou  “de máscaras”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3"/>
          </p:nvPr>
        </p:nvSpPr>
        <p:spPr>
          <a:xfrm>
            <a:off x="4645025" y="1577972"/>
            <a:ext cx="4041775" cy="9937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Igrejas Focadas em Relacionamentos Autênticos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Espaço Reservado para Texto 3"/>
          <p:cNvSpPr txBox="1">
            <a:spLocks/>
          </p:cNvSpPr>
          <p:nvPr/>
        </p:nvSpPr>
        <p:spPr>
          <a:xfrm>
            <a:off x="428596" y="2643182"/>
            <a:ext cx="4040188" cy="9572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Igrejas legalistas</a:t>
            </a:r>
            <a:r>
              <a:rPr kumimoji="0" lang="pt-BR" sz="2400" b="1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ou “sem regras”</a:t>
            </a:r>
            <a:endParaRPr kumimoji="0" lang="pt-BR" sz="2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ço Reservado para Texto 5"/>
          <p:cNvSpPr txBox="1">
            <a:spLocks/>
          </p:cNvSpPr>
          <p:nvPr/>
        </p:nvSpPr>
        <p:spPr>
          <a:xfrm>
            <a:off x="4643438" y="2643182"/>
            <a:ext cx="4041775" cy="9572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pt-BR" sz="24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Igrejas onde a Verdade Conecta com a Vida</a:t>
            </a:r>
            <a:endParaRPr kumimoji="0" lang="pt-BR" sz="2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ço Reservado para Texto 3"/>
          <p:cNvSpPr txBox="1">
            <a:spLocks/>
          </p:cNvSpPr>
          <p:nvPr/>
        </p:nvSpPr>
        <p:spPr>
          <a:xfrm>
            <a:off x="458787" y="3714752"/>
            <a:ext cx="4040188" cy="9255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Igrejas de eventos e atividades</a:t>
            </a:r>
            <a:endParaRPr kumimoji="0" lang="pt-BR" sz="2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ço Reservado para Texto 5"/>
          <p:cNvSpPr txBox="1">
            <a:spLocks/>
          </p:cNvSpPr>
          <p:nvPr/>
        </p:nvSpPr>
        <p:spPr>
          <a:xfrm>
            <a:off x="4673629" y="3714752"/>
            <a:ext cx="4041775" cy="9255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pt-BR" sz="24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Igrejas que Experimentam um Cuidado que Atrai</a:t>
            </a:r>
            <a:endParaRPr kumimoji="0" lang="pt-BR" sz="2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Espaço Reservado para Texto 3"/>
          <p:cNvSpPr txBox="1">
            <a:spLocks/>
          </p:cNvSpPr>
          <p:nvPr/>
        </p:nvSpPr>
        <p:spPr>
          <a:xfrm>
            <a:off x="428596" y="4714884"/>
            <a:ext cx="4040188" cy="9969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Igrejas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Adição Acidental</a:t>
            </a:r>
            <a:endParaRPr kumimoji="0" lang="pt-BR" sz="2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Espaço Reservado para Texto 5"/>
          <p:cNvSpPr txBox="1">
            <a:spLocks/>
          </p:cNvSpPr>
          <p:nvPr/>
        </p:nvSpPr>
        <p:spPr>
          <a:xfrm>
            <a:off x="4643438" y="4714884"/>
            <a:ext cx="4041775" cy="9969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pt-BR" sz="24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Igrejas que Desenvolvem um Multiplicação Intencional</a:t>
            </a:r>
            <a:endParaRPr kumimoji="0" lang="pt-BR" sz="2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7696200" cy="1000125"/>
          </a:xfrm>
        </p:spPr>
        <p:txBody>
          <a:bodyPr>
            <a:noAutofit/>
          </a:bodyPr>
          <a:lstStyle/>
          <a:p>
            <a:r>
              <a:rPr lang="pt-B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Transições </a:t>
            </a:r>
            <a:br>
              <a:rPr lang="pt-B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pt-BR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 Ciclo da Vida dos GPs</a:t>
            </a:r>
          </a:p>
        </p:txBody>
      </p:sp>
      <p:sp>
        <p:nvSpPr>
          <p:cNvPr id="156677" name="Freeform 3"/>
          <p:cNvSpPr>
            <a:spLocks/>
          </p:cNvSpPr>
          <p:nvPr/>
        </p:nvSpPr>
        <p:spPr bwMode="auto">
          <a:xfrm>
            <a:off x="906413" y="2584572"/>
            <a:ext cx="5693203" cy="3070302"/>
          </a:xfrm>
          <a:custGeom>
            <a:avLst/>
            <a:gdLst>
              <a:gd name="T0" fmla="*/ 0 w 3780"/>
              <a:gd name="T1" fmla="*/ 540 h 1530"/>
              <a:gd name="T2" fmla="*/ 69 w 3780"/>
              <a:gd name="T3" fmla="*/ 622 h 1530"/>
              <a:gd name="T4" fmla="*/ 415 w 3780"/>
              <a:gd name="T5" fmla="*/ 42 h 1530"/>
              <a:gd name="T6" fmla="*/ 725 w 3780"/>
              <a:gd name="T7" fmla="*/ 373 h 1530"/>
              <a:gd name="T8" fmla="*/ 0 60000 65536"/>
              <a:gd name="T9" fmla="*/ 0 60000 65536"/>
              <a:gd name="T10" fmla="*/ 0 60000 65536"/>
              <a:gd name="T11" fmla="*/ 0 60000 65536"/>
              <a:gd name="T12" fmla="*/ 0 w 3780"/>
              <a:gd name="T13" fmla="*/ 0 h 1530"/>
              <a:gd name="T14" fmla="*/ 3780 w 3780"/>
              <a:gd name="T15" fmla="*/ 1530 h 15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80" h="1530">
                <a:moveTo>
                  <a:pt x="0" y="1170"/>
                </a:moveTo>
                <a:cubicBezTo>
                  <a:pt x="0" y="1350"/>
                  <a:pt x="0" y="1530"/>
                  <a:pt x="360" y="1350"/>
                </a:cubicBezTo>
                <a:cubicBezTo>
                  <a:pt x="720" y="1170"/>
                  <a:pt x="1590" y="180"/>
                  <a:pt x="2160" y="90"/>
                </a:cubicBezTo>
                <a:cubicBezTo>
                  <a:pt x="2730" y="0"/>
                  <a:pt x="3510" y="690"/>
                  <a:pt x="3780" y="81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6678" name="Freeform 4"/>
          <p:cNvSpPr>
            <a:spLocks/>
          </p:cNvSpPr>
          <p:nvPr/>
        </p:nvSpPr>
        <p:spPr bwMode="auto">
          <a:xfrm>
            <a:off x="3617379" y="2401560"/>
            <a:ext cx="3796052" cy="1205729"/>
          </a:xfrm>
          <a:custGeom>
            <a:avLst/>
            <a:gdLst>
              <a:gd name="T0" fmla="*/ 0 w 2520"/>
              <a:gd name="T1" fmla="*/ 168 h 600"/>
              <a:gd name="T2" fmla="*/ 103 w 2520"/>
              <a:gd name="T3" fmla="*/ 253 h 600"/>
              <a:gd name="T4" fmla="*/ 483 w 2520"/>
              <a:gd name="T5" fmla="*/ 0 h 600"/>
              <a:gd name="T6" fmla="*/ 0 60000 65536"/>
              <a:gd name="T7" fmla="*/ 0 60000 65536"/>
              <a:gd name="T8" fmla="*/ 0 60000 65536"/>
              <a:gd name="T9" fmla="*/ 0 w 2520"/>
              <a:gd name="T10" fmla="*/ 0 h 600"/>
              <a:gd name="T11" fmla="*/ 2520 w 2520"/>
              <a:gd name="T12" fmla="*/ 600 h 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0" h="600">
                <a:moveTo>
                  <a:pt x="0" y="360"/>
                </a:moveTo>
                <a:cubicBezTo>
                  <a:pt x="60" y="480"/>
                  <a:pt x="120" y="600"/>
                  <a:pt x="540" y="540"/>
                </a:cubicBezTo>
                <a:cubicBezTo>
                  <a:pt x="960" y="480"/>
                  <a:pt x="1740" y="240"/>
                  <a:pt x="2520" y="0"/>
                </a:cubicBezTo>
              </a:path>
            </a:pathLst>
          </a:cu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6679" name="WordArt 5"/>
          <p:cNvSpPr>
            <a:spLocks noChangeArrowheads="1" noChangeShapeType="1" noTextEdit="1"/>
          </p:cNvSpPr>
          <p:nvPr/>
        </p:nvSpPr>
        <p:spPr bwMode="auto">
          <a:xfrm>
            <a:off x="3365359" y="2334814"/>
            <a:ext cx="273022" cy="542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</a:t>
            </a:r>
          </a:p>
        </p:txBody>
      </p:sp>
      <p:sp>
        <p:nvSpPr>
          <p:cNvPr id="156680" name="WordArt 6"/>
          <p:cNvSpPr>
            <a:spLocks noChangeArrowheads="1" noChangeShapeType="1" noTextEdit="1"/>
          </p:cNvSpPr>
          <p:nvPr/>
        </p:nvSpPr>
        <p:spPr bwMode="auto">
          <a:xfrm>
            <a:off x="4079415" y="2138884"/>
            <a:ext cx="556544" cy="488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 err="1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05050"/>
                    </a:gs>
                    <a:gs pos="49001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/>
                </a:gradFill>
                <a:effectLst>
                  <a:outerShdw algn="tl" rotWithShape="0">
                    <a:srgbClr val="000000"/>
                  </a:outerShdw>
                </a:effectLst>
                <a:latin typeface="Arial Black"/>
              </a:rPr>
              <a:t>Apice</a:t>
            </a:r>
            <a:endParaRPr lang="pt-BR" sz="3600" b="1" kern="10" dirty="0">
              <a:ln w="17780">
                <a:solidFill>
                  <a:srgbClr val="FFFFFF"/>
                </a:solidFill>
                <a:miter lim="800000"/>
                <a:headEnd/>
                <a:tailEnd/>
              </a:ln>
              <a:gradFill rotWithShape="1">
                <a:gsLst>
                  <a:gs pos="0">
                    <a:srgbClr val="505050"/>
                  </a:gs>
                  <a:gs pos="49001">
                    <a:srgbClr val="595959"/>
                  </a:gs>
                  <a:gs pos="50000">
                    <a:srgbClr val="000000"/>
                  </a:gs>
                  <a:gs pos="95000">
                    <a:srgbClr val="000000"/>
                  </a:gs>
                  <a:gs pos="100000">
                    <a:srgbClr val="000000"/>
                  </a:gs>
                </a:gsLst>
                <a:lin ang="5400000"/>
              </a:gradFill>
              <a:effectLst>
                <a:outerShdw algn="tl" rotWithShape="0">
                  <a:srgbClr val="000000"/>
                </a:outerShdw>
              </a:effectLst>
              <a:latin typeface="Arial Black"/>
            </a:endParaRPr>
          </a:p>
        </p:txBody>
      </p:sp>
      <p:sp>
        <p:nvSpPr>
          <p:cNvPr id="156681" name="WordArt 7"/>
          <p:cNvSpPr>
            <a:spLocks noChangeArrowheads="1" noChangeShapeType="1" noTextEdit="1"/>
          </p:cNvSpPr>
          <p:nvPr/>
        </p:nvSpPr>
        <p:spPr bwMode="auto">
          <a:xfrm>
            <a:off x="6620617" y="3798913"/>
            <a:ext cx="273022" cy="542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</a:t>
            </a:r>
            <a:endParaRPr lang="pt-B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56683" name="WordArt 12"/>
          <p:cNvSpPr>
            <a:spLocks noChangeArrowheads="1" noChangeShapeType="1" noTextEdit="1"/>
          </p:cNvSpPr>
          <p:nvPr/>
        </p:nvSpPr>
        <p:spPr bwMode="auto">
          <a:xfrm>
            <a:off x="428625" y="5557985"/>
            <a:ext cx="1111338" cy="585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2700">
                  <a:solidFill>
                    <a:srgbClr val="BEF0FF"/>
                  </a:solidFill>
                  <a:round/>
                  <a:headEnd/>
                  <a:tailEnd/>
                </a:ln>
                <a:solidFill>
                  <a:srgbClr val="658D8B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 Black"/>
              </a:rPr>
              <a:t>Início</a:t>
            </a:r>
          </a:p>
        </p:txBody>
      </p:sp>
      <p:sp>
        <p:nvSpPr>
          <p:cNvPr id="156684" name="WordArt 13"/>
          <p:cNvSpPr>
            <a:spLocks noChangeArrowheads="1" noChangeShapeType="1" noTextEdit="1"/>
          </p:cNvSpPr>
          <p:nvPr/>
        </p:nvSpPr>
        <p:spPr bwMode="auto">
          <a:xfrm>
            <a:off x="6699374" y="4483595"/>
            <a:ext cx="1111338" cy="585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ln w="12700">
                  <a:solidFill>
                    <a:srgbClr val="BEF0FF"/>
                  </a:solidFill>
                  <a:round/>
                  <a:headEnd/>
                  <a:tailEnd/>
                </a:ln>
                <a:solidFill>
                  <a:srgbClr val="658D8B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 Black"/>
              </a:rPr>
              <a:t>Fim</a:t>
            </a:r>
          </a:p>
        </p:txBody>
      </p:sp>
      <p:sp>
        <p:nvSpPr>
          <p:cNvPr id="39949" name="WordArt 14"/>
          <p:cNvSpPr>
            <a:spLocks noChangeArrowheads="1" noChangeShapeType="1" noTextEdit="1"/>
          </p:cNvSpPr>
          <p:nvPr/>
        </p:nvSpPr>
        <p:spPr bwMode="auto">
          <a:xfrm>
            <a:off x="7096655" y="1357313"/>
            <a:ext cx="1111338" cy="585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Novo</a:t>
            </a:r>
          </a:p>
          <a:p>
            <a:pPr algn="ctr">
              <a:defRPr/>
            </a:pPr>
            <a:r>
              <a:rPr lang="en-US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GPs</a:t>
            </a:r>
            <a:endParaRPr lang="pt-BR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56686" name="WordArt 17"/>
          <p:cNvSpPr>
            <a:spLocks noChangeArrowheads="1" noChangeShapeType="1" noTextEdit="1"/>
          </p:cNvSpPr>
          <p:nvPr/>
        </p:nvSpPr>
        <p:spPr bwMode="auto">
          <a:xfrm>
            <a:off x="1427954" y="3702025"/>
            <a:ext cx="1144591" cy="3897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Crescimento</a:t>
            </a:r>
          </a:p>
        </p:txBody>
      </p:sp>
      <p:sp>
        <p:nvSpPr>
          <p:cNvPr id="156687" name="WordArt 19"/>
          <p:cNvSpPr>
            <a:spLocks noChangeArrowheads="1" noChangeShapeType="1" noTextEdit="1"/>
          </p:cNvSpPr>
          <p:nvPr/>
        </p:nvSpPr>
        <p:spPr bwMode="auto">
          <a:xfrm>
            <a:off x="5976566" y="3299397"/>
            <a:ext cx="1114839" cy="488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 smtClean="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05050"/>
                    </a:gs>
                    <a:gs pos="49001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/>
                </a:gradFill>
                <a:effectLst>
                  <a:outerShdw algn="tl" rotWithShape="0">
                    <a:srgbClr val="000000"/>
                  </a:outerShdw>
                </a:effectLst>
                <a:latin typeface="Arial Black"/>
              </a:rPr>
              <a:t>Deterioração</a:t>
            </a:r>
            <a:endParaRPr lang="pt-BR" sz="3600" b="1" kern="10" dirty="0">
              <a:ln w="17780">
                <a:solidFill>
                  <a:srgbClr val="FFFFFF"/>
                </a:solidFill>
                <a:miter lim="800000"/>
                <a:headEnd/>
                <a:tailEnd/>
              </a:ln>
              <a:gradFill rotWithShape="1">
                <a:gsLst>
                  <a:gs pos="0">
                    <a:srgbClr val="505050"/>
                  </a:gs>
                  <a:gs pos="49001">
                    <a:srgbClr val="595959"/>
                  </a:gs>
                  <a:gs pos="50000">
                    <a:srgbClr val="000000"/>
                  </a:gs>
                  <a:gs pos="95000">
                    <a:srgbClr val="000000"/>
                  </a:gs>
                  <a:gs pos="100000">
                    <a:srgbClr val="000000"/>
                  </a:gs>
                </a:gsLst>
                <a:lin ang="5400000"/>
              </a:gradFill>
              <a:effectLst>
                <a:outerShdw algn="tl" rotWithShape="0">
                  <a:srgbClr val="000000"/>
                </a:outerShdw>
              </a:effectLst>
              <a:latin typeface="Arial Black"/>
            </a:endParaRPr>
          </a:p>
        </p:txBody>
      </p:sp>
      <p:sp>
        <p:nvSpPr>
          <p:cNvPr id="39952" name="WordArt 20"/>
          <p:cNvSpPr>
            <a:spLocks noChangeArrowheads="1" noChangeShapeType="1" noTextEdit="1"/>
          </p:cNvSpPr>
          <p:nvPr/>
        </p:nvSpPr>
        <p:spPr bwMode="auto">
          <a:xfrm>
            <a:off x="3857148" y="2786963"/>
            <a:ext cx="1009830" cy="488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pt-BR" sz="3600" kern="1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Transicão</a:t>
            </a:r>
            <a:endParaRPr lang="pt-BR" sz="3600" kern="1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56689" name="WordArt 22"/>
          <p:cNvSpPr>
            <a:spLocks noChangeArrowheads="1" noChangeShapeType="1" noTextEdit="1"/>
          </p:cNvSpPr>
          <p:nvPr/>
        </p:nvSpPr>
        <p:spPr bwMode="auto">
          <a:xfrm>
            <a:off x="1142682" y="4623546"/>
            <a:ext cx="273022" cy="542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</a:t>
            </a:r>
          </a:p>
        </p:txBody>
      </p:sp>
      <p:sp>
        <p:nvSpPr>
          <p:cNvPr id="39954" name="WordArt 23"/>
          <p:cNvSpPr>
            <a:spLocks noChangeArrowheads="1" noChangeShapeType="1" noTextEdit="1"/>
          </p:cNvSpPr>
          <p:nvPr/>
        </p:nvSpPr>
        <p:spPr bwMode="auto">
          <a:xfrm>
            <a:off x="5215256" y="2143190"/>
            <a:ext cx="1562874" cy="41339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pt-BR" sz="3600" kern="1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latin typeface="Arial Black"/>
              </a:rPr>
              <a:t>Novo Crescimento</a:t>
            </a:r>
          </a:p>
        </p:txBody>
      </p:sp>
      <p:sp>
        <p:nvSpPr>
          <p:cNvPr id="39955" name="WordArt 24"/>
          <p:cNvSpPr>
            <a:spLocks noChangeArrowheads="1" noChangeShapeType="1" noTextEdit="1"/>
          </p:cNvSpPr>
          <p:nvPr/>
        </p:nvSpPr>
        <p:spPr bwMode="auto">
          <a:xfrm>
            <a:off x="2096508" y="2431703"/>
            <a:ext cx="1190095" cy="48875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Giro do </a:t>
            </a:r>
          </a:p>
          <a:p>
            <a:pPr algn="ctr"/>
            <a:r>
              <a:rPr lang="pt-BR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GPs</a:t>
            </a:r>
          </a:p>
        </p:txBody>
      </p:sp>
      <p:sp>
        <p:nvSpPr>
          <p:cNvPr id="156692" name="WordArt 25"/>
          <p:cNvSpPr>
            <a:spLocks noChangeArrowheads="1" noChangeShapeType="1" noTextEdit="1"/>
          </p:cNvSpPr>
          <p:nvPr/>
        </p:nvSpPr>
        <p:spPr bwMode="auto">
          <a:xfrm>
            <a:off x="7458934" y="1986014"/>
            <a:ext cx="273022" cy="542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</a:t>
            </a:r>
          </a:p>
        </p:txBody>
      </p:sp>
      <p:sp>
        <p:nvSpPr>
          <p:cNvPr id="39957" name="WordArt 26"/>
          <p:cNvSpPr>
            <a:spLocks noChangeArrowheads="1" noChangeShapeType="1" noTextEdit="1"/>
          </p:cNvSpPr>
          <p:nvPr/>
        </p:nvSpPr>
        <p:spPr bwMode="auto">
          <a:xfrm>
            <a:off x="6937393" y="3798913"/>
            <a:ext cx="1349357" cy="585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Fim do </a:t>
            </a:r>
          </a:p>
          <a:p>
            <a:pPr algn="ctr">
              <a:defRPr/>
            </a:pPr>
            <a:r>
              <a:rPr lang="pt-BR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GPs</a:t>
            </a:r>
            <a:endParaRPr lang="pt-BR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2" name="Estrela de 5 pontas 21"/>
          <p:cNvSpPr/>
          <p:nvPr/>
        </p:nvSpPr>
        <p:spPr>
          <a:xfrm>
            <a:off x="3923928" y="1412776"/>
            <a:ext cx="720080" cy="7200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strela de 5 pontas 22"/>
          <p:cNvSpPr/>
          <p:nvPr/>
        </p:nvSpPr>
        <p:spPr>
          <a:xfrm>
            <a:off x="2195736" y="3212976"/>
            <a:ext cx="576064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strela de 5 pontas 23"/>
          <p:cNvSpPr/>
          <p:nvPr/>
        </p:nvSpPr>
        <p:spPr>
          <a:xfrm>
            <a:off x="1475656" y="4509120"/>
            <a:ext cx="360040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strela de 5 pontas 24"/>
          <p:cNvSpPr/>
          <p:nvPr/>
        </p:nvSpPr>
        <p:spPr>
          <a:xfrm>
            <a:off x="6300192" y="2924944"/>
            <a:ext cx="432048" cy="4320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strela de 5 pontas 25"/>
          <p:cNvSpPr/>
          <p:nvPr/>
        </p:nvSpPr>
        <p:spPr>
          <a:xfrm>
            <a:off x="6228184" y="1628800"/>
            <a:ext cx="360040" cy="504056"/>
          </a:xfrm>
          <a:prstGeom prst="star5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strela de 5 pontas 26"/>
          <p:cNvSpPr/>
          <p:nvPr/>
        </p:nvSpPr>
        <p:spPr>
          <a:xfrm>
            <a:off x="8028384" y="980728"/>
            <a:ext cx="648072" cy="648072"/>
          </a:xfrm>
          <a:prstGeom prst="star5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strela de 5 pontas 27"/>
          <p:cNvSpPr/>
          <p:nvPr/>
        </p:nvSpPr>
        <p:spPr>
          <a:xfrm>
            <a:off x="8244408" y="3789040"/>
            <a:ext cx="432048" cy="432048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092897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animBg="1"/>
      <p:bldP spid="156678" grpId="0" animBg="1"/>
      <p:bldP spid="156679" grpId="0"/>
      <p:bldP spid="156680" grpId="0"/>
      <p:bldP spid="156681" grpId="0"/>
      <p:bldP spid="156683" grpId="0"/>
      <p:bldP spid="156684" grpId="0"/>
      <p:bldP spid="39949" grpId="0"/>
      <p:bldP spid="156686" grpId="0"/>
      <p:bldP spid="156687" grpId="0"/>
      <p:bldP spid="39952" grpId="0"/>
      <p:bldP spid="156689" grpId="0"/>
      <p:bldP spid="39954" grpId="0"/>
      <p:bldP spid="39955" grpId="0"/>
      <p:bldP spid="156692" grpId="0"/>
      <p:bldP spid="39957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611188" y="1965325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00">
                <a:latin typeface="Alstom"/>
                <a:cs typeface="Arial" pitchFamily="34" charset="0"/>
              </a:rPr>
              <a:t>Um acontecimento: É situacional e externo.</a:t>
            </a:r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3563938" y="2870200"/>
            <a:ext cx="16684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200">
                <a:solidFill>
                  <a:srgbClr val="AE0000"/>
                </a:solidFill>
                <a:latin typeface="Alstom"/>
                <a:cs typeface="Arial" pitchFamily="34" charset="0"/>
              </a:rPr>
              <a:t>Mudança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20725" y="3886200"/>
            <a:ext cx="3641725" cy="685800"/>
            <a:chOff x="454" y="2448"/>
            <a:chExt cx="2294" cy="432"/>
          </a:xfrm>
        </p:grpSpPr>
        <p:sp>
          <p:nvSpPr>
            <p:cNvPr id="72716" name="Rectangle 5"/>
            <p:cNvSpPr>
              <a:spLocks noChangeArrowheads="1"/>
            </p:cNvSpPr>
            <p:nvPr/>
          </p:nvSpPr>
          <p:spPr bwMode="auto">
            <a:xfrm>
              <a:off x="454" y="2515"/>
              <a:ext cx="2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/>
              <a:r>
                <a:rPr lang="en-US" sz="2600">
                  <a:solidFill>
                    <a:srgbClr val="1B5CA5"/>
                  </a:solidFill>
                  <a:latin typeface="Helvetica" pitchFamily="34" charset="0"/>
                  <a:cs typeface="Arial" pitchFamily="34" charset="0"/>
                </a:rPr>
                <a:t>Algo velho termina</a:t>
              </a:r>
              <a:endParaRPr lang="en-US" sz="2600" u="sng">
                <a:solidFill>
                  <a:srgbClr val="1B5CA5"/>
                </a:solidFill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72717" name="Line 7"/>
            <p:cNvSpPr>
              <a:spLocks noChangeShapeType="1"/>
            </p:cNvSpPr>
            <p:nvPr/>
          </p:nvSpPr>
          <p:spPr bwMode="auto">
            <a:xfrm>
              <a:off x="2736" y="244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2718" name="Line 8"/>
            <p:cNvSpPr>
              <a:spLocks noChangeShapeType="1"/>
            </p:cNvSpPr>
            <p:nvPr/>
          </p:nvSpPr>
          <p:spPr bwMode="auto">
            <a:xfrm flipH="1">
              <a:off x="684" y="2880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95825" y="3886200"/>
            <a:ext cx="3914775" cy="685800"/>
            <a:chOff x="2958" y="2448"/>
            <a:chExt cx="2466" cy="432"/>
          </a:xfrm>
        </p:grpSpPr>
        <p:sp>
          <p:nvSpPr>
            <p:cNvPr id="72713" name="Rectangle 6"/>
            <p:cNvSpPr>
              <a:spLocks noChangeArrowheads="1"/>
            </p:cNvSpPr>
            <p:nvPr/>
          </p:nvSpPr>
          <p:spPr bwMode="auto">
            <a:xfrm>
              <a:off x="2967" y="2515"/>
              <a:ext cx="24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600">
                  <a:solidFill>
                    <a:srgbClr val="1B5CA5"/>
                  </a:solidFill>
                  <a:latin typeface="Helvetica" pitchFamily="34" charset="0"/>
                  <a:cs typeface="Arial" pitchFamily="34" charset="0"/>
                </a:rPr>
                <a:t> Algo novo começa</a:t>
              </a:r>
            </a:p>
          </p:txBody>
        </p:sp>
        <p:sp>
          <p:nvSpPr>
            <p:cNvPr id="72714" name="Line 9"/>
            <p:cNvSpPr>
              <a:spLocks noChangeShapeType="1"/>
            </p:cNvSpPr>
            <p:nvPr/>
          </p:nvSpPr>
          <p:spPr bwMode="auto">
            <a:xfrm>
              <a:off x="2964" y="244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2715" name="Line 10"/>
            <p:cNvSpPr>
              <a:spLocks noChangeShapeType="1"/>
            </p:cNvSpPr>
            <p:nvPr/>
          </p:nvSpPr>
          <p:spPr bwMode="auto">
            <a:xfrm flipH="1">
              <a:off x="2958" y="2880"/>
              <a:ext cx="21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2710" name="Rectangle 1026"/>
          <p:cNvSpPr txBox="1">
            <a:spLocks noChangeArrowheads="1"/>
          </p:cNvSpPr>
          <p:nvPr/>
        </p:nvSpPr>
        <p:spPr bwMode="auto">
          <a:xfrm>
            <a:off x="1411288" y="549275"/>
            <a:ext cx="6962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600" b="1">
                <a:solidFill>
                  <a:srgbClr val="222268"/>
                </a:solidFill>
                <a:latin typeface="Helvetica" pitchFamily="34" charset="0"/>
                <a:cs typeface="Arial" pitchFamily="34" charset="0"/>
              </a:rPr>
              <a:t>MUDANÇA X TRANSIÇÃO</a:t>
            </a:r>
          </a:p>
        </p:txBody>
      </p:sp>
      <p:sp>
        <p:nvSpPr>
          <p:cNvPr id="13" name="Seta para a direita 12"/>
          <p:cNvSpPr/>
          <p:nvPr/>
        </p:nvSpPr>
        <p:spPr>
          <a:xfrm>
            <a:off x="8181975" y="4292600"/>
            <a:ext cx="715963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/>
          </a:p>
        </p:txBody>
      </p:sp>
      <p:sp>
        <p:nvSpPr>
          <p:cNvPr id="14" name="Seta para a esquerda 13"/>
          <p:cNvSpPr/>
          <p:nvPr/>
        </p:nvSpPr>
        <p:spPr>
          <a:xfrm>
            <a:off x="304800" y="4229100"/>
            <a:ext cx="679450" cy="317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3"/>
          <p:cNvSpPr txBox="1">
            <a:spLocks noChangeArrowheads="1"/>
          </p:cNvSpPr>
          <p:nvPr/>
        </p:nvSpPr>
        <p:spPr bwMode="auto">
          <a:xfrm>
            <a:off x="623888" y="1590675"/>
            <a:ext cx="7994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600">
                <a:latin typeface="Alstom"/>
                <a:cs typeface="Arial" pitchFamily="34" charset="0"/>
              </a:rPr>
              <a:t>Uma reorientação psicológica e gradativa que acontece internamente no esforço de adaptação à mudança.</a:t>
            </a:r>
          </a:p>
        </p:txBody>
      </p:sp>
      <p:sp>
        <p:nvSpPr>
          <p:cNvPr id="73731" name="Rectangle 6"/>
          <p:cNvSpPr>
            <a:spLocks noChangeArrowheads="1"/>
          </p:cNvSpPr>
          <p:nvPr/>
        </p:nvSpPr>
        <p:spPr bwMode="auto">
          <a:xfrm>
            <a:off x="3419475" y="3157538"/>
            <a:ext cx="194468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>
                <a:solidFill>
                  <a:srgbClr val="AE0000"/>
                </a:solidFill>
                <a:latin typeface="Alstom"/>
                <a:cs typeface="Arial" pitchFamily="34" charset="0"/>
              </a:rPr>
              <a:t>Transição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92388" y="3492500"/>
            <a:ext cx="3702050" cy="2222500"/>
            <a:chOff x="1633" y="2200"/>
            <a:chExt cx="2332" cy="1400"/>
          </a:xfrm>
        </p:grpSpPr>
        <p:sp>
          <p:nvSpPr>
            <p:cNvPr id="73742" name="Rectangle 7"/>
            <p:cNvSpPr>
              <a:spLocks noChangeArrowheads="1"/>
            </p:cNvSpPr>
            <p:nvPr/>
          </p:nvSpPr>
          <p:spPr bwMode="auto">
            <a:xfrm>
              <a:off x="2534" y="2968"/>
              <a:ext cx="591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600">
                  <a:solidFill>
                    <a:srgbClr val="2E3E99"/>
                  </a:solidFill>
                  <a:latin typeface="Alstom"/>
                  <a:cs typeface="Arial" pitchFamily="34" charset="0"/>
                </a:rPr>
                <a:t>Zona </a:t>
              </a:r>
            </a:p>
            <a:p>
              <a:pPr algn="ctr"/>
              <a:r>
                <a:rPr lang="en-US" sz="2600">
                  <a:solidFill>
                    <a:srgbClr val="2E3E99"/>
                  </a:solidFill>
                  <a:latin typeface="Alstom"/>
                  <a:cs typeface="Arial" pitchFamily="34" charset="0"/>
                </a:rPr>
                <a:t>neutra</a:t>
              </a:r>
            </a:p>
          </p:txBody>
        </p:sp>
        <p:sp>
          <p:nvSpPr>
            <p:cNvPr id="73743" name="Freeform 8"/>
            <p:cNvSpPr>
              <a:spLocks/>
            </p:cNvSpPr>
            <p:nvPr/>
          </p:nvSpPr>
          <p:spPr bwMode="auto">
            <a:xfrm>
              <a:off x="1633" y="2200"/>
              <a:ext cx="2332" cy="1400"/>
            </a:xfrm>
            <a:custGeom>
              <a:avLst/>
              <a:gdLst>
                <a:gd name="T0" fmla="*/ 0 w 2448"/>
                <a:gd name="T1" fmla="*/ 48 h 1400"/>
                <a:gd name="T2" fmla="*/ 266 w 2448"/>
                <a:gd name="T3" fmla="*/ 816 h 1400"/>
                <a:gd name="T4" fmla="*/ 194 w 2448"/>
                <a:gd name="T5" fmla="*/ 1392 h 1400"/>
                <a:gd name="T6" fmla="*/ 93 w 2448"/>
                <a:gd name="T7" fmla="*/ 864 h 1400"/>
                <a:gd name="T8" fmla="*/ 370 w 2448"/>
                <a:gd name="T9" fmla="*/ 0 h 1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48"/>
                <a:gd name="T16" fmla="*/ 0 h 1400"/>
                <a:gd name="T17" fmla="*/ 2448 w 2448"/>
                <a:gd name="T18" fmla="*/ 1400 h 1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48" h="1400">
                  <a:moveTo>
                    <a:pt x="0" y="48"/>
                  </a:moveTo>
                  <a:cubicBezTo>
                    <a:pt x="780" y="320"/>
                    <a:pt x="1560" y="592"/>
                    <a:pt x="1776" y="816"/>
                  </a:cubicBezTo>
                  <a:cubicBezTo>
                    <a:pt x="1992" y="1040"/>
                    <a:pt x="1488" y="1384"/>
                    <a:pt x="1296" y="1392"/>
                  </a:cubicBezTo>
                  <a:cubicBezTo>
                    <a:pt x="1104" y="1400"/>
                    <a:pt x="432" y="1096"/>
                    <a:pt x="624" y="864"/>
                  </a:cubicBezTo>
                  <a:cubicBezTo>
                    <a:pt x="816" y="632"/>
                    <a:pt x="1632" y="316"/>
                    <a:pt x="2448" y="0"/>
                  </a:cubicBezTo>
                </a:path>
              </a:pathLst>
            </a:custGeom>
            <a:noFill/>
            <a:ln w="12700">
              <a:solidFill>
                <a:srgbClr val="852D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190625" y="3959225"/>
            <a:ext cx="3059113" cy="658813"/>
            <a:chOff x="750" y="2494"/>
            <a:chExt cx="1927" cy="415"/>
          </a:xfrm>
        </p:grpSpPr>
        <p:sp>
          <p:nvSpPr>
            <p:cNvPr id="73739" name="Rectangle 4"/>
            <p:cNvSpPr>
              <a:spLocks noChangeArrowheads="1"/>
            </p:cNvSpPr>
            <p:nvPr/>
          </p:nvSpPr>
          <p:spPr bwMode="auto">
            <a:xfrm>
              <a:off x="757" y="2494"/>
              <a:ext cx="13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pt-BR" sz="2600">
                  <a:solidFill>
                    <a:srgbClr val="2E3E99"/>
                  </a:solidFill>
                  <a:latin typeface="Helvetica" pitchFamily="34" charset="0"/>
                  <a:cs typeface="Arial" pitchFamily="34" charset="0"/>
                </a:rPr>
                <a:t>Encerramento</a:t>
              </a:r>
              <a:endParaRPr lang="en-US" sz="2600">
                <a:solidFill>
                  <a:srgbClr val="2E3E99"/>
                </a:solidFill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73740" name="Line 10"/>
            <p:cNvSpPr>
              <a:spLocks noChangeShapeType="1"/>
            </p:cNvSpPr>
            <p:nvPr/>
          </p:nvSpPr>
          <p:spPr bwMode="auto">
            <a:xfrm>
              <a:off x="750" y="2908"/>
              <a:ext cx="1927" cy="1"/>
            </a:xfrm>
            <a:prstGeom prst="line">
              <a:avLst/>
            </a:prstGeom>
            <a:noFill/>
            <a:ln w="254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3741" name="Line 11"/>
            <p:cNvSpPr>
              <a:spLocks noChangeShapeType="1"/>
            </p:cNvSpPr>
            <p:nvPr/>
          </p:nvSpPr>
          <p:spPr bwMode="auto">
            <a:xfrm flipV="1">
              <a:off x="2665" y="2509"/>
              <a:ext cx="1" cy="398"/>
            </a:xfrm>
            <a:prstGeom prst="line">
              <a:avLst/>
            </a:prstGeom>
            <a:noFill/>
            <a:ln w="254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618038" y="3990976"/>
            <a:ext cx="3162103" cy="630238"/>
            <a:chOff x="2909" y="2514"/>
            <a:chExt cx="1991" cy="397"/>
          </a:xfrm>
        </p:grpSpPr>
        <p:sp>
          <p:nvSpPr>
            <p:cNvPr id="73736" name="Rectangle 5"/>
            <p:cNvSpPr>
              <a:spLocks noChangeArrowheads="1"/>
            </p:cNvSpPr>
            <p:nvPr/>
          </p:nvSpPr>
          <p:spPr bwMode="auto">
            <a:xfrm>
              <a:off x="3420" y="2520"/>
              <a:ext cx="1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600" dirty="0" err="1">
                  <a:solidFill>
                    <a:srgbClr val="2E3E99"/>
                  </a:solidFill>
                  <a:latin typeface="Alstom"/>
                  <a:cs typeface="Arial" pitchFamily="34" charset="0"/>
                </a:rPr>
                <a:t>Novos</a:t>
              </a:r>
              <a:r>
                <a:rPr lang="en-US" sz="2600" dirty="0">
                  <a:solidFill>
                    <a:srgbClr val="2E3E99"/>
                  </a:solidFill>
                  <a:latin typeface="Alstom"/>
                  <a:cs typeface="Arial" pitchFamily="34" charset="0"/>
                </a:rPr>
                <a:t> </a:t>
              </a:r>
              <a:r>
                <a:rPr lang="en-US" sz="2600" dirty="0" err="1">
                  <a:solidFill>
                    <a:srgbClr val="2E3E99"/>
                  </a:solidFill>
                  <a:latin typeface="Alstom"/>
                  <a:cs typeface="Arial" pitchFamily="34" charset="0"/>
                </a:rPr>
                <a:t>começos</a:t>
              </a:r>
              <a:endParaRPr lang="en-US" sz="2600" dirty="0">
                <a:solidFill>
                  <a:srgbClr val="2E3E99"/>
                </a:solidFill>
                <a:latin typeface="Alstom"/>
                <a:cs typeface="Arial" pitchFamily="34" charset="0"/>
              </a:endParaRPr>
            </a:p>
          </p:txBody>
        </p:sp>
        <p:sp>
          <p:nvSpPr>
            <p:cNvPr id="73737" name="Line 12"/>
            <p:cNvSpPr>
              <a:spLocks noChangeShapeType="1"/>
            </p:cNvSpPr>
            <p:nvPr/>
          </p:nvSpPr>
          <p:spPr bwMode="auto">
            <a:xfrm flipV="1">
              <a:off x="2917" y="2514"/>
              <a:ext cx="1" cy="397"/>
            </a:xfrm>
            <a:prstGeom prst="line">
              <a:avLst/>
            </a:prstGeom>
            <a:noFill/>
            <a:ln w="254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3738" name="Line 14"/>
            <p:cNvSpPr>
              <a:spLocks noChangeShapeType="1"/>
            </p:cNvSpPr>
            <p:nvPr/>
          </p:nvSpPr>
          <p:spPr bwMode="auto">
            <a:xfrm>
              <a:off x="2909" y="2910"/>
              <a:ext cx="1927" cy="1"/>
            </a:xfrm>
            <a:prstGeom prst="line">
              <a:avLst/>
            </a:prstGeom>
            <a:noFill/>
            <a:ln w="25400">
              <a:solidFill>
                <a:srgbClr val="003399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3735" name="Rectangle 1026"/>
          <p:cNvSpPr txBox="1">
            <a:spLocks noChangeArrowheads="1"/>
          </p:cNvSpPr>
          <p:nvPr/>
        </p:nvSpPr>
        <p:spPr bwMode="auto">
          <a:xfrm>
            <a:off x="1428750" y="582613"/>
            <a:ext cx="6962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600" b="1">
                <a:solidFill>
                  <a:srgbClr val="222268"/>
                </a:solidFill>
                <a:latin typeface="Helvetica" pitchFamily="34" charset="0"/>
                <a:cs typeface="Arial" pitchFamily="34" charset="0"/>
              </a:rPr>
              <a:t>O que é TRANSIÇÃO?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 rot="19922826">
            <a:off x="1066800" y="1250950"/>
            <a:ext cx="7415213" cy="5060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75779" name="TextBox 2"/>
          <p:cNvSpPr txBox="1">
            <a:spLocks noChangeArrowheads="1"/>
          </p:cNvSpPr>
          <p:nvPr/>
        </p:nvSpPr>
        <p:spPr bwMode="auto">
          <a:xfrm>
            <a:off x="844542" y="4204652"/>
            <a:ext cx="25844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rgbClr val="FFFF00"/>
                </a:solidFill>
                <a:latin typeface="Helvetica" pitchFamily="34" charset="0"/>
                <a:cs typeface="Arial" pitchFamily="34" charset="0"/>
              </a:rPr>
              <a:t>Encerramentos</a:t>
            </a:r>
          </a:p>
          <a:p>
            <a:r>
              <a:rPr lang="pt-BR" sz="2400" dirty="0">
                <a:latin typeface="Helvetica" pitchFamily="34" charset="0"/>
                <a:cs typeface="Arial" pitchFamily="34" charset="0"/>
              </a:rPr>
              <a:t>Perdas</a:t>
            </a:r>
          </a:p>
          <a:p>
            <a:r>
              <a:rPr lang="pt-BR" sz="2400" dirty="0">
                <a:latin typeface="Helvetica" pitchFamily="34" charset="0"/>
                <a:cs typeface="Arial" pitchFamily="34" charset="0"/>
              </a:rPr>
              <a:t>Abrir mão</a:t>
            </a:r>
          </a:p>
          <a:p>
            <a:r>
              <a:rPr lang="pt-BR" sz="2400" dirty="0">
                <a:latin typeface="Helvetica" pitchFamily="34" charset="0"/>
                <a:cs typeface="Arial" pitchFamily="34" charset="0"/>
              </a:rPr>
              <a:t>Fechando ciclos</a:t>
            </a:r>
          </a:p>
          <a:p>
            <a:r>
              <a:rPr lang="pt-BR" sz="2400" dirty="0">
                <a:latin typeface="Helvetica" pitchFamily="34" charset="0"/>
                <a:cs typeface="Arial" pitchFamily="34" charset="0"/>
              </a:rPr>
              <a:t>Despedindo</a:t>
            </a:r>
            <a:endParaRPr lang="en-US" sz="2400" dirty="0">
              <a:latin typeface="Helvetica" pitchFamily="34" charset="0"/>
              <a:cs typeface="Arial" pitchFamily="34" charset="0"/>
            </a:endParaRPr>
          </a:p>
        </p:txBody>
      </p:sp>
      <p:sp>
        <p:nvSpPr>
          <p:cNvPr id="75780" name="TextBox 5"/>
          <p:cNvSpPr txBox="1">
            <a:spLocks noChangeArrowheads="1"/>
          </p:cNvSpPr>
          <p:nvPr/>
        </p:nvSpPr>
        <p:spPr bwMode="auto">
          <a:xfrm>
            <a:off x="3563951" y="3216662"/>
            <a:ext cx="28654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rgbClr val="FFFF00"/>
                </a:solidFill>
                <a:latin typeface="Helvetica" pitchFamily="34" charset="0"/>
                <a:cs typeface="Arial" pitchFamily="34" charset="0"/>
              </a:rPr>
              <a:t>Zona Neutra</a:t>
            </a:r>
          </a:p>
          <a:p>
            <a:r>
              <a:rPr lang="pt-BR" sz="2400" dirty="0">
                <a:latin typeface="Helvetica" pitchFamily="34" charset="0"/>
                <a:cs typeface="Arial" pitchFamily="34" charset="0"/>
              </a:rPr>
              <a:t>Tempo de intervalo</a:t>
            </a:r>
          </a:p>
          <a:p>
            <a:r>
              <a:rPr lang="pt-BR" sz="2400" dirty="0">
                <a:latin typeface="Helvetica" pitchFamily="34" charset="0"/>
                <a:cs typeface="Arial" pitchFamily="34" charset="0"/>
              </a:rPr>
              <a:t>Caos</a:t>
            </a:r>
          </a:p>
          <a:p>
            <a:r>
              <a:rPr lang="pt-BR" sz="2400" dirty="0">
                <a:latin typeface="Helvetica" pitchFamily="34" charset="0"/>
                <a:cs typeface="Arial" pitchFamily="34" charset="0"/>
              </a:rPr>
              <a:t>Limpar a área</a:t>
            </a:r>
          </a:p>
        </p:txBody>
      </p:sp>
      <p:sp>
        <p:nvSpPr>
          <p:cNvPr id="75781" name="TextBox 6"/>
          <p:cNvSpPr txBox="1">
            <a:spLocks noChangeArrowheads="1"/>
          </p:cNvSpPr>
          <p:nvPr/>
        </p:nvSpPr>
        <p:spPr bwMode="auto">
          <a:xfrm>
            <a:off x="5572132" y="1928802"/>
            <a:ext cx="26463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Novos começos</a:t>
            </a:r>
          </a:p>
          <a:p>
            <a:r>
              <a:rPr lang="pt-BR" sz="2400" dirty="0">
                <a:latin typeface="Helvetica" pitchFamily="34" charset="0"/>
                <a:cs typeface="Arial" pitchFamily="34" charset="0"/>
              </a:rPr>
              <a:t> Sintonizando-se</a:t>
            </a:r>
          </a:p>
          <a:p>
            <a:r>
              <a:rPr lang="pt-BR" sz="2400" dirty="0">
                <a:latin typeface="Helvetica" pitchFamily="34" charset="0"/>
                <a:cs typeface="Arial" pitchFamily="34" charset="0"/>
              </a:rPr>
              <a:t>O novo capítulo</a:t>
            </a:r>
          </a:p>
          <a:p>
            <a:r>
              <a:rPr lang="pt-BR" sz="2400" dirty="0">
                <a:latin typeface="Helvetica" pitchFamily="34" charset="0"/>
                <a:cs typeface="Arial" pitchFamily="34" charset="0"/>
              </a:rPr>
              <a:t>Renovação</a:t>
            </a:r>
          </a:p>
        </p:txBody>
      </p:sp>
      <p:sp>
        <p:nvSpPr>
          <p:cNvPr id="75782" name="TextBox 7"/>
          <p:cNvSpPr txBox="1">
            <a:spLocks noChangeArrowheads="1"/>
          </p:cNvSpPr>
          <p:nvPr/>
        </p:nvSpPr>
        <p:spPr bwMode="auto">
          <a:xfrm>
            <a:off x="1835150" y="266700"/>
            <a:ext cx="6896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solidFill>
                  <a:srgbClr val="222268"/>
                </a:solidFill>
                <a:latin typeface="Helvetica" pitchFamily="34" charset="0"/>
                <a:cs typeface="Arial" pitchFamily="34" charset="0"/>
              </a:rPr>
              <a:t>As 3 FASES de TRANSIÇÃO</a:t>
            </a:r>
            <a:endParaRPr lang="en-US" sz="3600" b="1">
              <a:solidFill>
                <a:srgbClr val="222268"/>
              </a:solidFill>
              <a:latin typeface="Helvetic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Áp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3280</TotalTime>
  <Words>295</Words>
  <Application>Microsoft Office PowerPoint</Application>
  <PresentationFormat>Apresentação na tela (4:3)</PresentationFormat>
  <Paragraphs>77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Tema do Office</vt:lpstr>
      <vt:lpstr>Urbano</vt:lpstr>
      <vt:lpstr>Ápice</vt:lpstr>
      <vt:lpstr> Uma forma de conexão e cuidado da igreja</vt:lpstr>
      <vt:lpstr>Perguntas Introdutórias:  Quantas pessoas se converteram... &gt; Através de Folhetos? &gt; Através de Conferência? &gt; Através de Relacionamentos?    </vt:lpstr>
      <vt:lpstr>Fundamentos da Visão (At.2:42-45) O que é um grupo pequeno ?</vt:lpstr>
      <vt:lpstr>Quais são as 4 Dinâmicas de um grupo pequeno? </vt:lpstr>
      <vt:lpstr>Prática de PGs 3: Assessoria Ministerial Os 4 Paradigma de Igrejas voltadas para PGs Indo de...   Para...</vt:lpstr>
      <vt:lpstr>Transições  No Ciclo da Vida dos GPs</vt:lpstr>
      <vt:lpstr>Slide 7</vt:lpstr>
      <vt:lpstr>Slide 8</vt:lpstr>
      <vt:lpstr>Slide 9</vt:lpstr>
      <vt:lpstr>Prática dos PGs 6 As 4 Perguntas-Chaves da Transição. Escreva mais 2 ações para cada pergunta.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Liderando Grupos Pequenos que Transformam Vidas</dc:title>
  <dc:creator>Marcelo Fraga</dc:creator>
  <cp:lastModifiedBy>Cliente</cp:lastModifiedBy>
  <cp:revision>273</cp:revision>
  <dcterms:created xsi:type="dcterms:W3CDTF">2013-03-21T13:13:47Z</dcterms:created>
  <dcterms:modified xsi:type="dcterms:W3CDTF">2014-03-20T14:11:10Z</dcterms:modified>
</cp:coreProperties>
</file>