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9" r:id="rId2"/>
    <p:sldMasterId id="2147483670" r:id="rId3"/>
    <p:sldMasterId id="2147483729" r:id="rId4"/>
    <p:sldMasterId id="2147483941" r:id="rId5"/>
  </p:sldMasterIdLst>
  <p:notesMasterIdLst>
    <p:notesMasterId r:id="rId28"/>
  </p:notesMasterIdLst>
  <p:handoutMasterIdLst>
    <p:handoutMasterId r:id="rId29"/>
  </p:handoutMasterIdLst>
  <p:sldIdLst>
    <p:sldId id="359" r:id="rId6"/>
    <p:sldId id="413" r:id="rId7"/>
    <p:sldId id="361" r:id="rId8"/>
    <p:sldId id="364" r:id="rId9"/>
    <p:sldId id="415" r:id="rId10"/>
    <p:sldId id="416" r:id="rId11"/>
    <p:sldId id="373" r:id="rId12"/>
    <p:sldId id="376" r:id="rId13"/>
    <p:sldId id="384" r:id="rId14"/>
    <p:sldId id="380" r:id="rId15"/>
    <p:sldId id="381" r:id="rId16"/>
    <p:sldId id="414" r:id="rId17"/>
    <p:sldId id="366" r:id="rId18"/>
    <p:sldId id="367" r:id="rId19"/>
    <p:sldId id="370" r:id="rId20"/>
    <p:sldId id="371" r:id="rId21"/>
    <p:sldId id="343" r:id="rId22"/>
    <p:sldId id="349" r:id="rId23"/>
    <p:sldId id="382" r:id="rId24"/>
    <p:sldId id="383" r:id="rId25"/>
    <p:sldId id="385" r:id="rId26"/>
    <p:sldId id="400" r:id="rId27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33"/>
    <a:srgbClr val="0099FF"/>
    <a:srgbClr val="FFFF00"/>
    <a:srgbClr val="FF3399"/>
    <a:srgbClr val="66FF66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42363A-5451-D041-9F90-C09DEAAAFB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442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F4CE2C-ECD7-0E4A-8772-C36BD71231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718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F8BE840C-82EC-224D-9DDB-EE7DF35DBB78}" type="slidenum">
              <a:rPr lang="pt-BR" sz="1200"/>
              <a:pPr eaLnBrk="1" hangingPunct="1"/>
              <a:t>1</a:t>
            </a:fld>
            <a:endParaRPr lang="pt-BR" sz="1200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67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BD94E737-8356-3D4B-84D8-05B27CDCF764}" type="slidenum">
              <a:rPr lang="pt-BR" sz="1200"/>
              <a:pPr eaLnBrk="1" hangingPunct="1"/>
              <a:t>13</a:t>
            </a:fld>
            <a:endParaRPr lang="pt-BR" sz="120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207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197BD1F2-9071-1A4C-B179-933ABD95EF1F}" type="slidenum">
              <a:rPr lang="pt-BR" sz="1200"/>
              <a:pPr eaLnBrk="1" hangingPunct="1"/>
              <a:t>14</a:t>
            </a:fld>
            <a:endParaRPr lang="pt-BR" sz="120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10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35AD8AA1-9398-B841-84D9-2B1DAF5C1DF5}" type="slidenum">
              <a:rPr lang="pt-BR" sz="1200"/>
              <a:pPr eaLnBrk="1" hangingPunct="1"/>
              <a:t>15</a:t>
            </a:fld>
            <a:endParaRPr lang="pt-BR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70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8D77C04C-D59A-8E45-93FD-87A68BF2717B}" type="slidenum">
              <a:rPr lang="pt-BR" sz="1200"/>
              <a:pPr eaLnBrk="1" hangingPunct="1"/>
              <a:t>16</a:t>
            </a:fld>
            <a:endParaRPr lang="pt-BR" sz="120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0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EA18EFF9-B008-644D-B791-4AF7F490FB86}" type="slidenum">
              <a:rPr lang="pt-BR" sz="1200"/>
              <a:pPr eaLnBrk="1" hangingPunct="1"/>
              <a:t>17</a:t>
            </a:fld>
            <a:endParaRPr lang="pt-BR" sz="120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Clique para adicionar texto</a:t>
            </a:r>
          </a:p>
        </p:txBody>
      </p:sp>
    </p:spTree>
    <p:extLst>
      <p:ext uri="{BB962C8B-B14F-4D97-AF65-F5344CB8AC3E}">
        <p14:creationId xmlns:p14="http://schemas.microsoft.com/office/powerpoint/2010/main" val="1863631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FB55313B-5013-964D-BCB8-5CA43F5DECD9}" type="slidenum">
              <a:rPr lang="pt-BR" sz="1200"/>
              <a:pPr eaLnBrk="1" hangingPunct="1"/>
              <a:t>18</a:t>
            </a:fld>
            <a:endParaRPr lang="pt-BR" sz="1200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Clique para adicionar texto</a:t>
            </a:r>
          </a:p>
        </p:txBody>
      </p:sp>
    </p:spTree>
    <p:extLst>
      <p:ext uri="{BB962C8B-B14F-4D97-AF65-F5344CB8AC3E}">
        <p14:creationId xmlns:p14="http://schemas.microsoft.com/office/powerpoint/2010/main" val="5626823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2B59730C-CC8F-184E-AD57-E62A8103B5E5}" type="slidenum">
              <a:rPr lang="pt-BR" sz="1200"/>
              <a:pPr eaLnBrk="1" hangingPunct="1"/>
              <a:t>19</a:t>
            </a:fld>
            <a:endParaRPr lang="pt-BR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82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78A50D01-9682-124D-97CE-518CE1D5A2A4}" type="slidenum">
              <a:rPr lang="pt-BR" sz="1200"/>
              <a:pPr eaLnBrk="1" hangingPunct="1"/>
              <a:t>20</a:t>
            </a:fld>
            <a:endParaRPr lang="pt-BR" sz="120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24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BAF1674F-5D74-6D4E-9DD1-A0208B933274}" type="slidenum">
              <a:rPr lang="pt-BR" sz="1200"/>
              <a:pPr eaLnBrk="1" hangingPunct="1"/>
              <a:t>21</a:t>
            </a:fld>
            <a:endParaRPr lang="pt-BR" sz="120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208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34BD63BC-8A99-9A4A-B1E3-833778DCCC8C}" type="slidenum">
              <a:rPr lang="pt-BR" sz="1200"/>
              <a:pPr eaLnBrk="1" hangingPunct="1"/>
              <a:t>22</a:t>
            </a:fld>
            <a:endParaRPr lang="pt-BR" sz="120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>
                <a:latin typeface="Arial" charset="0"/>
              </a:rPr>
              <a:t>Clique para adicionar texto</a:t>
            </a:r>
          </a:p>
        </p:txBody>
      </p:sp>
    </p:spTree>
    <p:extLst>
      <p:ext uri="{BB962C8B-B14F-4D97-AF65-F5344CB8AC3E}">
        <p14:creationId xmlns:p14="http://schemas.microsoft.com/office/powerpoint/2010/main" val="521472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E82DED5-55B4-004B-89A4-F633692A36B4}" type="slidenum">
              <a:rPr lang="pt-BR" sz="1200"/>
              <a:pPr eaLnBrk="1" hangingPunct="1"/>
              <a:t>3</a:t>
            </a:fld>
            <a:endParaRPr lang="pt-BR" sz="1200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31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1ABD0C72-A5DF-D641-8DE6-A8E0D6AB1A95}" type="slidenum">
              <a:rPr lang="pt-BR" sz="1200"/>
              <a:pPr eaLnBrk="1" hangingPunct="1"/>
              <a:t>4</a:t>
            </a:fld>
            <a:endParaRPr lang="pt-BR" sz="120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6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F9931B-6D5C-C149-9A8E-418D23A8A393}" type="slidenum">
              <a:rPr lang="en-US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975" y="4345587"/>
            <a:ext cx="5482052" cy="411292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61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FA91BE2-F347-954D-BE3A-92423457DBC9}" type="slidenum">
              <a:rPr lang="pt-BR" sz="1200"/>
              <a:pPr eaLnBrk="1" hangingPunct="1"/>
              <a:t>7</a:t>
            </a:fld>
            <a:endParaRPr lang="pt-BR" sz="120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88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2A66FC97-4013-0242-A357-0221820DDCDA}" type="slidenum">
              <a:rPr lang="pt-BR" sz="1200"/>
              <a:pPr eaLnBrk="1" hangingPunct="1"/>
              <a:t>8</a:t>
            </a:fld>
            <a:endParaRPr lang="pt-BR" sz="1200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5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FB89B5D-2FA8-1941-8002-FF178DD2A059}" type="slidenum">
              <a:rPr lang="pt-BR" sz="1200"/>
              <a:pPr eaLnBrk="1" hangingPunct="1"/>
              <a:t>9</a:t>
            </a:fld>
            <a:endParaRPr lang="pt-BR" sz="1200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03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945F2702-88E1-4946-A305-08FF3571B5B6}" type="slidenum">
              <a:rPr lang="pt-BR" sz="1200"/>
              <a:pPr eaLnBrk="1" hangingPunct="1"/>
              <a:t>10</a:t>
            </a:fld>
            <a:endParaRPr lang="pt-BR" sz="120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39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2D6070D1-B49B-9946-A5FE-1EE90BEF62E5}" type="slidenum">
              <a:rPr lang="pt-BR" sz="1200"/>
              <a:pPr eaLnBrk="1" hangingPunct="1"/>
              <a:t>11</a:t>
            </a:fld>
            <a:endParaRPr lang="pt-BR" sz="1200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1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A5B5-C731-9245-BA82-5333F0E85B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17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349CA-21B3-5F41-98FD-A782BAE38C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1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F965-4CCB-904F-8D39-E75943EB82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28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11353-AF39-4F45-95AE-E2245F89E1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970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82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198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457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276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276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175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462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184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36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4482B-5EC0-E04E-9EA9-65C48B32E9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497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0519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636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996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74638"/>
            <a:ext cx="1982787" cy="4090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74638"/>
            <a:ext cx="5795963" cy="4090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833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16FB-E923-9E44-97CD-45DC90EB32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978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B061B-78F5-0F4D-845D-32F69B4CA5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3303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0391B-5B3D-2F45-A6FA-0C382665B1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657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D23C9-4822-0F46-8645-B2EF548A30A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204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F101B-510C-AD42-A4D7-4567EF6AA2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618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445F6-6D0A-CB41-8772-BE8015D862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63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B83AF-B318-2048-9C0C-D3CA37B1F3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8437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5C21-3389-F742-886E-9556B50850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552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1ED2-11FE-1349-8E01-66E6DC0D32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363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73C67-9F06-CC4F-BB48-222B55390F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744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2398-F253-C44A-B181-889D8EF99C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051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10CAB-AD00-0747-8A6A-2AAFF23AE6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9456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0" hangingPunct="0"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A31F1481-035A-094D-8900-C8FBA21D87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9140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A246EC69-1069-A644-A6F8-446EDE3F8E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9079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0" hangingPunct="0">
              <a:defRPr/>
            </a:pPr>
            <a:endParaRPr lang="en-US" sz="2400">
              <a:solidFill>
                <a:prstClr val="white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D8AACB18-F76A-AA46-AA2E-E182C7051D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845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4099CEE3-B3AE-EA4C-AF33-B5762D1F9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325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0" hangingPunct="0"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6FB70924-A92A-F84B-985C-819B58F2CD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76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67435-412A-B24E-A7C6-C623753384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1026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FE77216E-F3EA-A14F-B7B2-800A222015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4400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F86557E7-4D41-A24F-A171-08AE4CD281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5528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0" hangingPunct="0"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EB0E9E97-EB70-A349-B9F1-9268AEAFA4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3291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x-none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D361FA7B-8705-2F41-85C0-B61E455ABB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977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DF93D1CF-2F16-5948-B438-D0B30212D1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5927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fld id="{49781365-C1F0-E24F-88B9-06F7F83883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15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pt-BR">
              <a:latin typeface="Tahom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129C1-C405-8747-AEC6-E0CA7D4A39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pt-BR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374734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pt-BR">
              <a:latin typeface="Tahom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60E98-2FC6-9546-A46A-E911C80074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pt-BR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144863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pt-BR">
              <a:latin typeface="Tahom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FA61-8262-714C-A70D-C8E9673E41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pt-BR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0663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FFD4D-D892-D146-BD4B-6DDE5FDE8D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21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31DC-0313-BB4F-A4B7-435A3AB614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88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8798-AE38-5C4C-B045-9EAABEEFCE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28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38A8C-95C4-784A-A639-38922A839D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08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86295-22D1-4649-8118-F4206FDB1A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5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49A02A2-07F1-FB43-9028-DC3DE168EF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3"/>
          <p:cNvSpPr>
            <a:spLocks noChangeArrowheads="1"/>
          </p:cNvSpPr>
          <p:nvPr userDrawn="1"/>
        </p:nvSpPr>
        <p:spPr bwMode="auto">
          <a:xfrm>
            <a:off x="5903913" y="4508500"/>
            <a:ext cx="3240087" cy="2376488"/>
          </a:xfrm>
          <a:prstGeom prst="rightArrow">
            <a:avLst>
              <a:gd name="adj1" fmla="val 71944"/>
              <a:gd name="adj2" fmla="val 34659"/>
            </a:avLst>
          </a:prstGeom>
          <a:gradFill rotWithShape="1">
            <a:gsLst>
              <a:gs pos="0">
                <a:srgbClr val="00FFFF"/>
              </a:gs>
              <a:gs pos="100000">
                <a:srgbClr val="A6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>
              <a:rot lat="0" lon="20999996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4339" name="AutoShape 12"/>
          <p:cNvSpPr>
            <a:spLocks noChangeArrowheads="1"/>
          </p:cNvSpPr>
          <p:nvPr userDrawn="1"/>
        </p:nvSpPr>
        <p:spPr bwMode="auto">
          <a:xfrm>
            <a:off x="3168650" y="4508500"/>
            <a:ext cx="3132138" cy="2376488"/>
          </a:xfrm>
          <a:prstGeom prst="rightArrow">
            <a:avLst>
              <a:gd name="adj1" fmla="val 71944"/>
              <a:gd name="adj2" fmla="val 33504"/>
            </a:avLst>
          </a:prstGeom>
          <a:gradFill rotWithShape="1">
            <a:gsLst>
              <a:gs pos="0">
                <a:srgbClr val="FFBEAE"/>
              </a:gs>
              <a:gs pos="100000">
                <a:srgbClr val="FF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>
              <a:rot lat="0" lon="20999996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4340" name="AutoShape 10"/>
          <p:cNvSpPr>
            <a:spLocks noChangeArrowheads="1"/>
          </p:cNvSpPr>
          <p:nvPr userDrawn="1"/>
        </p:nvSpPr>
        <p:spPr bwMode="auto">
          <a:xfrm>
            <a:off x="250825" y="4481513"/>
            <a:ext cx="3241675" cy="2376487"/>
          </a:xfrm>
          <a:prstGeom prst="rightArrow">
            <a:avLst>
              <a:gd name="adj1" fmla="val 71944"/>
              <a:gd name="adj2" fmla="val 34676"/>
            </a:avLst>
          </a:prstGeom>
          <a:gradFill rotWithShape="1">
            <a:gsLst>
              <a:gs pos="0">
                <a:srgbClr val="FFFFB6"/>
              </a:gs>
              <a:gs pos="100000">
                <a:srgbClr val="FFFF66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Left">
              <a:rot lat="0" lon="20999996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97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931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14343" name="Picture 7" descr="j0236214"/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70278">
            <a:off x="682625" y="4652963"/>
            <a:ext cx="230505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 descr="BSNZO001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738" y="4940300"/>
            <a:ext cx="19097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5" name="Object 9"/>
          <p:cNvGraphicFramePr>
            <a:graphicFrameLocks noChangeAspect="1"/>
          </p:cNvGraphicFramePr>
          <p:nvPr userDrawn="1"/>
        </p:nvGraphicFramePr>
        <p:xfrm>
          <a:off x="6659563" y="4941888"/>
          <a:ext cx="14414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Documento" r:id="rId16" imgW="1524762" imgH="1607058" progId="Word.Document.8">
                  <p:embed/>
                </p:oleObj>
              </mc:Choice>
              <mc:Fallback>
                <p:oleObj name="Documento" r:id="rId16" imgW="1524762" imgH="1607058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941888"/>
                        <a:ext cx="144145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</a:p>
        </p:txBody>
      </p:sp>
      <p:sp>
        <p:nvSpPr>
          <p:cNvPr id="408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4F1B988-BC7D-3A40-A4EC-2CEBA97013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0" hangingPunct="0"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22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0A22E">
                    <a:shade val="75000"/>
                  </a:srgbClr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rgbClr val="F0A22E">
                    <a:shade val="75000"/>
                  </a:srgbClr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rgbClr val="F0A22E">
                    <a:shade val="75000"/>
                  </a:srgbClr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850059B-1629-A748-B1B6-6861A79072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0" hangingPunct="0"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0" hangingPunct="0"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"/>
        <a:defRPr sz="3200" kern="12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"/>
        <a:defRPr sz="28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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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charset="0"/>
        <a:buChar char="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444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pt-BR">
                <a:solidFill>
                  <a:srgbClr val="FFFFFF"/>
                </a:solidFill>
                <a:latin typeface="Arial" pitchFamily="-110" charset="0"/>
              </a:endParaRPr>
            </a:p>
          </p:txBody>
        </p:sp>
        <p:sp>
          <p:nvSpPr>
            <p:cNvPr id="8295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95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95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95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95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444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pt-BR">
                <a:solidFill>
                  <a:srgbClr val="FFFFFF"/>
                </a:solidFill>
                <a:latin typeface="Arial" pitchFamily="-110" charset="0"/>
              </a:endParaRPr>
            </a:p>
          </p:txBody>
        </p:sp>
        <p:sp>
          <p:nvSpPr>
            <p:cNvPr id="4444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pt-BR">
                <a:solidFill>
                  <a:srgbClr val="FFFFFF"/>
                </a:solidFill>
                <a:latin typeface="Arial" pitchFamily="-110" charset="0"/>
              </a:endParaRPr>
            </a:p>
          </p:txBody>
        </p:sp>
        <p:sp>
          <p:nvSpPr>
            <p:cNvPr id="8296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96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96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96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444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pt-BR">
                <a:solidFill>
                  <a:srgbClr val="FFFFFF"/>
                </a:solidFill>
                <a:latin typeface="Arial" pitchFamily="-110" charset="0"/>
              </a:endParaRPr>
            </a:p>
          </p:txBody>
        </p:sp>
        <p:sp>
          <p:nvSpPr>
            <p:cNvPr id="8296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444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pt-BR">
                <a:solidFill>
                  <a:srgbClr val="FFFFFF"/>
                </a:solidFill>
                <a:latin typeface="Arial" pitchFamily="-110" charset="0"/>
              </a:endParaRPr>
            </a:p>
          </p:txBody>
        </p:sp>
        <p:sp>
          <p:nvSpPr>
            <p:cNvPr id="8296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444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defRPr/>
              </a:pPr>
              <a:endParaRPr lang="pt-BR">
                <a:solidFill>
                  <a:srgbClr val="FFFFFF"/>
                </a:solidFill>
                <a:latin typeface="Arial" pitchFamily="-110" charset="0"/>
              </a:endParaRPr>
            </a:p>
          </p:txBody>
        </p:sp>
        <p:sp>
          <p:nvSpPr>
            <p:cNvPr id="8296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97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297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444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pt-BR">
                <a:solidFill>
                  <a:srgbClr val="FFFFFF"/>
                </a:solidFill>
                <a:latin typeface="Arial" pitchFamily="-110" charset="0"/>
              </a:endParaRPr>
            </a:p>
          </p:txBody>
        </p:sp>
      </p:grpSp>
      <p:sp>
        <p:nvSpPr>
          <p:cNvPr id="4444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44444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4444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>
              <a:latin typeface="Tahoma"/>
            </a:endParaRPr>
          </a:p>
        </p:txBody>
      </p:sp>
      <p:sp>
        <p:nvSpPr>
          <p:cNvPr id="44444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3D97CD5C-3C4C-BC46-928A-99C88053F4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44444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>
              <a:defRPr/>
            </a:pPr>
            <a:endParaRPr lang="pt-BR"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080291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-110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-110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-110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-110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632700" cy="19446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pt-BR" sz="6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Liderança que inspira</a:t>
            </a:r>
            <a:endParaRPr lang="pt-BR" sz="6000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  <a:cs typeface="+mj-cs"/>
            </a:endParaRPr>
          </a:p>
        </p:txBody>
      </p:sp>
      <p:sp>
        <p:nvSpPr>
          <p:cNvPr id="398339" name="Rectangle 3"/>
          <p:cNvSpPr>
            <a:spLocks noChangeArrowheads="1"/>
          </p:cNvSpPr>
          <p:nvPr/>
        </p:nvSpPr>
        <p:spPr bwMode="auto">
          <a:xfrm>
            <a:off x="1692275" y="3068638"/>
            <a:ext cx="53292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  <a:cs typeface="+mn-cs"/>
              </a:rPr>
              <a:t>Filipenses 2. 5-11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7683500" cy="850900"/>
          </a:xfrm>
        </p:spPr>
        <p:txBody>
          <a:bodyPr/>
          <a:lstStyle/>
          <a:p>
            <a:pPr eaLnBrk="1" hangingPunct="1">
              <a:defRPr/>
            </a:pPr>
            <a:r>
              <a:rPr lang="pt-BR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Ser servo e SERvir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281987" cy="31686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800" b="0">
                <a:latin typeface="Arial Black" charset="0"/>
              </a:rPr>
              <a:t>O </a:t>
            </a:r>
            <a:r>
              <a:rPr lang="pt-BR" sz="2800" b="0">
                <a:solidFill>
                  <a:srgbClr val="FF3300"/>
                </a:solidFill>
                <a:latin typeface="Arial Black" charset="0"/>
              </a:rPr>
              <a:t>ser</a:t>
            </a:r>
            <a:r>
              <a:rPr lang="pt-BR" sz="2800" b="0">
                <a:latin typeface="Arial Black" charset="0"/>
              </a:rPr>
              <a:t> dominado por um ego arrogante, compromete o </a:t>
            </a:r>
            <a:r>
              <a:rPr lang="pt-BR" sz="2800" b="0">
                <a:solidFill>
                  <a:srgbClr val="FF3300"/>
                </a:solidFill>
                <a:latin typeface="Arial Black" charset="0"/>
              </a:rPr>
              <a:t>SERvir.</a:t>
            </a:r>
            <a:endParaRPr lang="pt-BR" sz="2800" b="0">
              <a:latin typeface="Arial Black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pt-BR" sz="2800" b="0">
                <a:latin typeface="Arial Black" charset="0"/>
              </a:rPr>
              <a:t>O servo está comprometido com </a:t>
            </a:r>
            <a:r>
              <a:rPr lang="pt-BR" sz="2800" b="0">
                <a:solidFill>
                  <a:srgbClr val="FF3300"/>
                </a:solidFill>
                <a:latin typeface="Arial Black" charset="0"/>
              </a:rPr>
              <a:t>transformação</a:t>
            </a:r>
            <a:r>
              <a:rPr lang="pt-BR" sz="2800" b="0">
                <a:latin typeface="Arial Black" charset="0"/>
              </a:rPr>
              <a:t>, mas precisa ter um coração transformado.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692150"/>
            <a:ext cx="5329237" cy="19446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pt-BR" sz="6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As bases para servir</a:t>
            </a:r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1692275" y="3068638"/>
            <a:ext cx="53292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  <a:cs typeface="+mn-cs"/>
              </a:rPr>
              <a:t>Mateus 5. 3-10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1"/>
          <p:cNvSpPr>
            <a:spLocks noChangeArrowheads="1"/>
          </p:cNvSpPr>
          <p:nvPr/>
        </p:nvSpPr>
        <p:spPr bwMode="auto">
          <a:xfrm>
            <a:off x="395288" y="523875"/>
            <a:ext cx="8569325" cy="569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2800" b="1" dirty="0">
                <a:latin typeface="Arial"/>
                <a:cs typeface="Arial"/>
              </a:rPr>
              <a:t>“Bem-aventurados os pobres em </a:t>
            </a:r>
            <a:r>
              <a:rPr lang="pt-BR" sz="2800" b="1" dirty="0" smtClean="0">
                <a:latin typeface="Arial"/>
                <a:cs typeface="Arial"/>
              </a:rPr>
              <a:t>espirito, </a:t>
            </a:r>
            <a:r>
              <a:rPr lang="pt-BR" sz="2800" b="1" dirty="0">
                <a:latin typeface="Arial"/>
                <a:cs typeface="Arial"/>
              </a:rPr>
              <a:t>pois deles é o Reino dos </a:t>
            </a:r>
            <a:r>
              <a:rPr lang="pt-BR" sz="2800" b="1" dirty="0" smtClean="0">
                <a:latin typeface="Arial"/>
                <a:cs typeface="Arial"/>
              </a:rPr>
              <a:t>céus. </a:t>
            </a:r>
            <a:r>
              <a:rPr lang="pt-BR" sz="2800" b="1" dirty="0">
                <a:latin typeface="Arial"/>
                <a:cs typeface="Arial"/>
              </a:rPr>
              <a:t>Bem-aventurados os que choram</a:t>
            </a:r>
            <a:r>
              <a:rPr lang="pt-BR" sz="2800" b="1" dirty="0" smtClean="0">
                <a:latin typeface="Arial"/>
                <a:cs typeface="Arial"/>
              </a:rPr>
              <a:t>, pois serão </a:t>
            </a:r>
            <a:r>
              <a:rPr lang="pt-BR" sz="2800" b="1" dirty="0">
                <a:latin typeface="Arial"/>
                <a:cs typeface="Arial"/>
              </a:rPr>
              <a:t>consolados. </a:t>
            </a:r>
            <a:endParaRPr lang="pt-BR" sz="2800" b="1" dirty="0" smtClean="0">
              <a:latin typeface="Arial"/>
              <a:cs typeface="Arial"/>
            </a:endParaRPr>
          </a:p>
          <a:p>
            <a:r>
              <a:rPr lang="pt-BR" sz="2800" b="1" dirty="0" smtClean="0">
                <a:latin typeface="Arial"/>
                <a:cs typeface="Arial"/>
              </a:rPr>
              <a:t>Bem</a:t>
            </a:r>
            <a:r>
              <a:rPr lang="pt-BR" sz="2800" b="1" dirty="0">
                <a:latin typeface="Arial"/>
                <a:cs typeface="Arial"/>
              </a:rPr>
              <a:t>-aventurados os humildes, pois eles </a:t>
            </a:r>
            <a:r>
              <a:rPr lang="pt-BR" sz="2800" b="1" dirty="0" smtClean="0">
                <a:latin typeface="Arial"/>
                <a:cs typeface="Arial"/>
              </a:rPr>
              <a:t>receberão </a:t>
            </a:r>
            <a:r>
              <a:rPr lang="pt-BR" sz="2800" b="1" dirty="0">
                <a:latin typeface="Arial"/>
                <a:cs typeface="Arial"/>
              </a:rPr>
              <a:t>a terra por </a:t>
            </a:r>
            <a:r>
              <a:rPr lang="pt-BR" sz="2800" b="1" dirty="0" smtClean="0">
                <a:latin typeface="Arial"/>
                <a:cs typeface="Arial"/>
              </a:rPr>
              <a:t>herança. </a:t>
            </a:r>
          </a:p>
          <a:p>
            <a:r>
              <a:rPr lang="pt-BR" sz="2800" b="1" dirty="0" smtClean="0">
                <a:latin typeface="Arial"/>
                <a:cs typeface="Arial"/>
              </a:rPr>
              <a:t>Bem</a:t>
            </a:r>
            <a:r>
              <a:rPr lang="pt-BR" sz="2800" b="1" dirty="0">
                <a:latin typeface="Arial"/>
                <a:cs typeface="Arial"/>
              </a:rPr>
              <a:t>-aventurados os que </a:t>
            </a:r>
            <a:r>
              <a:rPr lang="pt-BR" sz="2800" b="1" dirty="0" smtClean="0">
                <a:latin typeface="Arial"/>
                <a:cs typeface="Arial"/>
              </a:rPr>
              <a:t>têm </a:t>
            </a:r>
            <a:r>
              <a:rPr lang="pt-BR" sz="2800" b="1" dirty="0">
                <a:latin typeface="Arial"/>
                <a:cs typeface="Arial"/>
              </a:rPr>
              <a:t>fome e sede de </a:t>
            </a:r>
            <a:r>
              <a:rPr lang="pt-BR" sz="2800" b="1" dirty="0" smtClean="0">
                <a:latin typeface="Arial"/>
                <a:cs typeface="Arial"/>
              </a:rPr>
              <a:t>justiça, </a:t>
            </a:r>
            <a:r>
              <a:rPr lang="pt-BR" sz="2800" b="1" dirty="0">
                <a:latin typeface="Arial"/>
                <a:cs typeface="Arial"/>
              </a:rPr>
              <a:t>pois </a:t>
            </a:r>
            <a:r>
              <a:rPr lang="pt-BR" sz="2800" b="1" dirty="0" smtClean="0">
                <a:latin typeface="Arial"/>
                <a:cs typeface="Arial"/>
              </a:rPr>
              <a:t>serão </a:t>
            </a:r>
            <a:r>
              <a:rPr lang="pt-BR" sz="2800" b="1" dirty="0">
                <a:latin typeface="Arial"/>
                <a:cs typeface="Arial"/>
              </a:rPr>
              <a:t>satisfeitos. Bem-aventurados os misericordiosos, pois </a:t>
            </a:r>
            <a:r>
              <a:rPr lang="pt-BR" sz="2800" b="1" dirty="0" smtClean="0">
                <a:latin typeface="Arial"/>
                <a:cs typeface="Arial"/>
              </a:rPr>
              <a:t>obterão misericórdia. </a:t>
            </a:r>
            <a:r>
              <a:rPr lang="pt-BR" sz="2800" b="1" dirty="0">
                <a:latin typeface="Arial"/>
                <a:cs typeface="Arial"/>
              </a:rPr>
              <a:t>Bem-aventurados os puros de </a:t>
            </a:r>
            <a:r>
              <a:rPr lang="pt-BR" sz="2800" b="1" dirty="0" smtClean="0">
                <a:latin typeface="Arial"/>
                <a:cs typeface="Arial"/>
              </a:rPr>
              <a:t>coração, </a:t>
            </a:r>
            <a:r>
              <a:rPr lang="pt-BR" sz="2800" b="1" dirty="0">
                <a:latin typeface="Arial"/>
                <a:cs typeface="Arial"/>
              </a:rPr>
              <a:t>pois </a:t>
            </a:r>
            <a:r>
              <a:rPr lang="pt-BR" sz="2800" b="1" dirty="0" smtClean="0">
                <a:latin typeface="Arial"/>
                <a:cs typeface="Arial"/>
              </a:rPr>
              <a:t>verão </a:t>
            </a:r>
            <a:r>
              <a:rPr lang="pt-BR" sz="2800" b="1" dirty="0">
                <a:latin typeface="Arial"/>
                <a:cs typeface="Arial"/>
              </a:rPr>
              <a:t>a Deus. Bem-aventurados os pacificadores, pois </a:t>
            </a:r>
            <a:r>
              <a:rPr lang="pt-BR" sz="2800" b="1" dirty="0" smtClean="0">
                <a:latin typeface="Arial"/>
                <a:cs typeface="Arial"/>
              </a:rPr>
              <a:t>serão </a:t>
            </a:r>
            <a:r>
              <a:rPr lang="pt-BR" sz="2800" b="1" dirty="0">
                <a:latin typeface="Arial"/>
                <a:cs typeface="Arial"/>
              </a:rPr>
              <a:t>chamados filhos de Deus. Bem-aventurados os perseguidos por causa da </a:t>
            </a:r>
            <a:r>
              <a:rPr lang="pt-BR" sz="2800" b="1" dirty="0" smtClean="0">
                <a:latin typeface="Arial"/>
                <a:cs typeface="Arial"/>
              </a:rPr>
              <a:t>justiça, </a:t>
            </a:r>
            <a:r>
              <a:rPr lang="pt-BR" sz="2800" b="1" dirty="0">
                <a:latin typeface="Arial"/>
                <a:cs typeface="Arial"/>
              </a:rPr>
              <a:t>pois deles é o Reino dos </a:t>
            </a:r>
            <a:r>
              <a:rPr lang="pt-BR" sz="2800" b="1" dirty="0" smtClean="0">
                <a:latin typeface="Arial"/>
                <a:cs typeface="Arial"/>
              </a:rPr>
              <a:t>céus. </a:t>
            </a:r>
            <a:endParaRPr lang="pt-BR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921625" cy="993775"/>
          </a:xfrm>
        </p:spPr>
        <p:txBody>
          <a:bodyPr/>
          <a:lstStyle/>
          <a:p>
            <a:pPr eaLnBrk="1" hangingPunct="1">
              <a:defRPr/>
            </a:pPr>
            <a:r>
              <a:rPr lang="pt-BR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Bases</a:t>
            </a:r>
            <a:r>
              <a:rPr lang="pt-BR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 de Jesus para servir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993063" cy="3024188"/>
          </a:xfrm>
        </p:spPr>
        <p:txBody>
          <a:bodyPr/>
          <a:lstStyle/>
          <a:p>
            <a:pPr eaLnBrk="1" hangingPunct="1"/>
            <a:r>
              <a:rPr lang="pt-BR" sz="2100" b="0">
                <a:latin typeface="Arial Black" charset="0"/>
              </a:rPr>
              <a:t>Servos </a:t>
            </a:r>
            <a:r>
              <a:rPr lang="pt-BR" sz="2100" b="0" i="1">
                <a:solidFill>
                  <a:srgbClr val="FF3300"/>
                </a:solidFill>
                <a:latin typeface="Arial Black" charset="0"/>
              </a:rPr>
              <a:t>pobres de espírito</a:t>
            </a:r>
            <a:r>
              <a:rPr lang="pt-BR" sz="2100" b="0" i="1">
                <a:latin typeface="Arial Black" charset="0"/>
              </a:rPr>
              <a:t> </a:t>
            </a:r>
            <a:r>
              <a:rPr lang="pt-BR" sz="2100" b="0">
                <a:latin typeface="Arial Black" charset="0"/>
              </a:rPr>
              <a:t>abrem mão de seus interesses.</a:t>
            </a:r>
          </a:p>
          <a:p>
            <a:pPr eaLnBrk="1" hangingPunct="1"/>
            <a:r>
              <a:rPr lang="pt-BR" sz="2100" b="0">
                <a:latin typeface="Arial Black" charset="0"/>
              </a:rPr>
              <a:t>Servos </a:t>
            </a:r>
            <a:r>
              <a:rPr lang="pt-BR" sz="2100" b="0" i="1">
                <a:solidFill>
                  <a:srgbClr val="FF3300"/>
                </a:solidFill>
                <a:latin typeface="Arial Black" charset="0"/>
              </a:rPr>
              <a:t>sensíveis</a:t>
            </a:r>
            <a:r>
              <a:rPr lang="pt-BR" sz="2100" b="0">
                <a:latin typeface="Arial Black" charset="0"/>
              </a:rPr>
              <a:t> choram, e servem porque sentem o que as pessoas sentem.</a:t>
            </a:r>
          </a:p>
          <a:p>
            <a:pPr eaLnBrk="1" hangingPunct="1"/>
            <a:r>
              <a:rPr lang="pt-BR" sz="2100" b="0">
                <a:latin typeface="Arial Black" charset="0"/>
              </a:rPr>
              <a:t>Servos </a:t>
            </a:r>
            <a:r>
              <a:rPr lang="pt-BR" sz="2100" b="0" i="1">
                <a:solidFill>
                  <a:srgbClr val="FF3300"/>
                </a:solidFill>
                <a:latin typeface="Arial Black" charset="0"/>
              </a:rPr>
              <a:t>humildes</a:t>
            </a:r>
            <a:r>
              <a:rPr lang="pt-BR" sz="2100" b="0">
                <a:latin typeface="Arial Black" charset="0"/>
              </a:rPr>
              <a:t> adquirem capacidade de servir por longo prazo.</a:t>
            </a:r>
          </a:p>
          <a:p>
            <a:pPr eaLnBrk="1" hangingPunct="1"/>
            <a:r>
              <a:rPr lang="pt-BR" sz="2100" b="0">
                <a:latin typeface="Arial Black" charset="0"/>
              </a:rPr>
              <a:t>Servos </a:t>
            </a:r>
            <a:r>
              <a:rPr lang="pt-BR" sz="2100" b="0" i="1">
                <a:solidFill>
                  <a:srgbClr val="FF3300"/>
                </a:solidFill>
                <a:latin typeface="Arial Black" charset="0"/>
              </a:rPr>
              <a:t>justos</a:t>
            </a:r>
            <a:r>
              <a:rPr lang="pt-BR" sz="2100" b="0">
                <a:latin typeface="Arial Black" charset="0"/>
              </a:rPr>
              <a:t> alcançam resultados maiores e duradouros.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4638"/>
            <a:ext cx="7288213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Bases</a:t>
            </a:r>
            <a:r>
              <a:rPr lang="pt-BR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 de Jesus para servir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8064500" cy="280828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2100" b="0">
                <a:latin typeface="Arial Black" charset="0"/>
              </a:rPr>
              <a:t>Servos </a:t>
            </a:r>
            <a:r>
              <a:rPr lang="pt-BR" sz="2100" b="0" i="1">
                <a:solidFill>
                  <a:srgbClr val="FF3300"/>
                </a:solidFill>
                <a:latin typeface="Arial Black" charset="0"/>
              </a:rPr>
              <a:t>misericordiosos</a:t>
            </a:r>
            <a:r>
              <a:rPr lang="pt-BR" sz="2100" b="0">
                <a:latin typeface="Arial Black" charset="0"/>
              </a:rPr>
              <a:t> recebem misericórdia.</a:t>
            </a:r>
          </a:p>
          <a:p>
            <a:pPr eaLnBrk="1" hangingPunct="1">
              <a:lnSpc>
                <a:spcPct val="110000"/>
              </a:lnSpc>
            </a:pPr>
            <a:r>
              <a:rPr lang="pt-BR" sz="2100" b="0">
                <a:latin typeface="Arial Black" charset="0"/>
              </a:rPr>
              <a:t>Servos </a:t>
            </a:r>
            <a:r>
              <a:rPr lang="pt-BR" sz="2100" b="0" i="1">
                <a:solidFill>
                  <a:srgbClr val="FF3300"/>
                </a:solidFill>
                <a:latin typeface="Arial Black" charset="0"/>
              </a:rPr>
              <a:t>puros</a:t>
            </a:r>
            <a:r>
              <a:rPr lang="pt-BR" sz="2100" b="0">
                <a:latin typeface="Arial Black" charset="0"/>
              </a:rPr>
              <a:t> vêm a verdade valorizada e concretizada.</a:t>
            </a:r>
          </a:p>
          <a:p>
            <a:pPr eaLnBrk="1" hangingPunct="1">
              <a:lnSpc>
                <a:spcPct val="110000"/>
              </a:lnSpc>
            </a:pPr>
            <a:r>
              <a:rPr lang="pt-BR" sz="2100" b="0">
                <a:latin typeface="Arial Black" charset="0"/>
              </a:rPr>
              <a:t>Servos </a:t>
            </a:r>
            <a:r>
              <a:rPr lang="pt-BR" sz="2100" b="0" i="1">
                <a:solidFill>
                  <a:srgbClr val="FF3300"/>
                </a:solidFill>
                <a:latin typeface="Arial Black" charset="0"/>
              </a:rPr>
              <a:t>pacificadores</a:t>
            </a:r>
            <a:r>
              <a:rPr lang="pt-BR" sz="2100" b="0">
                <a:latin typeface="Arial Black" charset="0"/>
              </a:rPr>
              <a:t> têm sua autoridade reconhecida.</a:t>
            </a:r>
          </a:p>
          <a:p>
            <a:pPr eaLnBrk="1" hangingPunct="1">
              <a:lnSpc>
                <a:spcPct val="110000"/>
              </a:lnSpc>
            </a:pPr>
            <a:r>
              <a:rPr lang="pt-BR" sz="2100" b="0">
                <a:latin typeface="Arial Black" charset="0"/>
              </a:rPr>
              <a:t>Servos </a:t>
            </a:r>
            <a:r>
              <a:rPr lang="pt-BR" sz="2100" b="0" i="1">
                <a:solidFill>
                  <a:srgbClr val="FF3300"/>
                </a:solidFill>
                <a:latin typeface="Arial Black" charset="0"/>
              </a:rPr>
              <a:t>perseguidos</a:t>
            </a:r>
            <a:r>
              <a:rPr lang="pt-BR" sz="2100" b="0">
                <a:latin typeface="Arial Black" charset="0"/>
              </a:rPr>
              <a:t> recebem a recompensa pela missão cumprida.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23850" y="115888"/>
            <a:ext cx="842486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Bases para servir</a:t>
            </a:r>
          </a:p>
        </p:txBody>
      </p:sp>
      <p:sp>
        <p:nvSpPr>
          <p:cNvPr id="422915" name="AutoShape 3"/>
          <p:cNvSpPr>
            <a:spLocks noChangeArrowheads="1"/>
          </p:cNvSpPr>
          <p:nvPr/>
        </p:nvSpPr>
        <p:spPr bwMode="auto">
          <a:xfrm rot="10800000">
            <a:off x="2124075" y="2420938"/>
            <a:ext cx="4876800" cy="576262"/>
          </a:xfrm>
          <a:prstGeom prst="downArrowCallout">
            <a:avLst>
              <a:gd name="adj1" fmla="val 211570"/>
              <a:gd name="adj2" fmla="val 211570"/>
              <a:gd name="adj3" fmla="val 16667"/>
              <a:gd name="adj4" fmla="val 66667"/>
            </a:avLst>
          </a:prstGeom>
          <a:gradFill rotWithShape="1">
            <a:gsLst>
              <a:gs pos="0">
                <a:srgbClr val="FFCC66"/>
              </a:gs>
              <a:gs pos="100000">
                <a:srgbClr val="B28E47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/>
            <a:r>
              <a:rPr lang="pt-BR" sz="2800" b="1">
                <a:latin typeface="Arial Black" charset="0"/>
              </a:rPr>
              <a:t>Missão</a:t>
            </a:r>
          </a:p>
        </p:txBody>
      </p:sp>
      <p:sp>
        <p:nvSpPr>
          <p:cNvPr id="422916" name="AutoShape 4"/>
          <p:cNvSpPr>
            <a:spLocks noChangeArrowheads="1"/>
          </p:cNvSpPr>
          <p:nvPr/>
        </p:nvSpPr>
        <p:spPr bwMode="auto">
          <a:xfrm rot="10780147">
            <a:off x="2122488" y="1628775"/>
            <a:ext cx="4876800" cy="576263"/>
          </a:xfrm>
          <a:prstGeom prst="downArrowCallout">
            <a:avLst>
              <a:gd name="adj1" fmla="val 211570"/>
              <a:gd name="adj2" fmla="val 211570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99"/>
              </a:gs>
              <a:gs pos="100000">
                <a:srgbClr val="CACA7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/>
            <a:r>
              <a:rPr lang="pt-BR" sz="2800" b="1">
                <a:latin typeface="Arial Black" charset="0"/>
              </a:rPr>
              <a:t>Visão</a:t>
            </a:r>
          </a:p>
        </p:txBody>
      </p:sp>
      <p:sp>
        <p:nvSpPr>
          <p:cNvPr id="422917" name="AutoShape 5"/>
          <p:cNvSpPr>
            <a:spLocks noChangeArrowheads="1"/>
          </p:cNvSpPr>
          <p:nvPr/>
        </p:nvSpPr>
        <p:spPr bwMode="auto">
          <a:xfrm rot="10800000">
            <a:off x="2124075" y="836613"/>
            <a:ext cx="4876800" cy="576262"/>
          </a:xfrm>
          <a:prstGeom prst="downArrowCallout">
            <a:avLst>
              <a:gd name="adj1" fmla="val 211570"/>
              <a:gd name="adj2" fmla="val 211570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00">
                  <a:alpha val="84000"/>
                </a:srgbClr>
              </a:gs>
              <a:gs pos="100000">
                <a:srgbClr val="B2B2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/>
            <a:r>
              <a:rPr lang="pt-BR" sz="2800" b="1">
                <a:latin typeface="Arial Black" charset="0"/>
              </a:rPr>
              <a:t>Resultado</a:t>
            </a:r>
          </a:p>
        </p:txBody>
      </p:sp>
      <p:pic>
        <p:nvPicPr>
          <p:cNvPr id="107525" name="Picture 6" descr="BSOSA03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3716338"/>
            <a:ext cx="94773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6" name="Picture 7" descr="BSOSA03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716338"/>
            <a:ext cx="9477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7" name="Picture 8" descr="BSOSA03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89363"/>
            <a:ext cx="94773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8" name="Picture 9" descr="BSOSA03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716338"/>
            <a:ext cx="94773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9" name="Picture 10" descr="BSOSA03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89363"/>
            <a:ext cx="94773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0" name="Picture 11" descr="BSOSA03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89363"/>
            <a:ext cx="94773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1" name="Picture 12" descr="BSOSA03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716338"/>
            <a:ext cx="947737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2925" name="Rectangle 13"/>
          <p:cNvSpPr>
            <a:spLocks noChangeArrowheads="1"/>
          </p:cNvSpPr>
          <p:nvPr/>
        </p:nvSpPr>
        <p:spPr bwMode="auto">
          <a:xfrm>
            <a:off x="755650" y="5661025"/>
            <a:ext cx="1871663" cy="35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Espírito simples</a:t>
            </a:r>
          </a:p>
        </p:txBody>
      </p:sp>
      <p:sp>
        <p:nvSpPr>
          <p:cNvPr id="422926" name="Rectangle 14"/>
          <p:cNvSpPr>
            <a:spLocks noChangeArrowheads="1"/>
          </p:cNvSpPr>
          <p:nvPr/>
        </p:nvSpPr>
        <p:spPr bwMode="auto">
          <a:xfrm>
            <a:off x="1547813" y="6092825"/>
            <a:ext cx="1728787" cy="35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Sensibilidade</a:t>
            </a:r>
          </a:p>
        </p:txBody>
      </p:sp>
      <p:sp>
        <p:nvSpPr>
          <p:cNvPr id="422927" name="Rectangle 15"/>
          <p:cNvSpPr>
            <a:spLocks noChangeArrowheads="1"/>
          </p:cNvSpPr>
          <p:nvPr/>
        </p:nvSpPr>
        <p:spPr bwMode="auto">
          <a:xfrm>
            <a:off x="2916238" y="5661025"/>
            <a:ext cx="1512887" cy="35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Humildade</a:t>
            </a:r>
          </a:p>
        </p:txBody>
      </p:sp>
      <p:sp>
        <p:nvSpPr>
          <p:cNvPr id="422928" name="Rectangle 16"/>
          <p:cNvSpPr>
            <a:spLocks noChangeArrowheads="1"/>
          </p:cNvSpPr>
          <p:nvPr/>
        </p:nvSpPr>
        <p:spPr bwMode="auto">
          <a:xfrm>
            <a:off x="3708400" y="6092825"/>
            <a:ext cx="1512888" cy="35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Justiça</a:t>
            </a:r>
          </a:p>
        </p:txBody>
      </p:sp>
      <p:sp>
        <p:nvSpPr>
          <p:cNvPr id="422929" name="Rectangle 17"/>
          <p:cNvSpPr>
            <a:spLocks noChangeArrowheads="1"/>
          </p:cNvSpPr>
          <p:nvPr/>
        </p:nvSpPr>
        <p:spPr bwMode="auto">
          <a:xfrm>
            <a:off x="4716463" y="5661025"/>
            <a:ext cx="1512887" cy="35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Misericórdia</a:t>
            </a:r>
          </a:p>
        </p:txBody>
      </p:sp>
      <p:sp>
        <p:nvSpPr>
          <p:cNvPr id="107537" name="Rectangle 18"/>
          <p:cNvSpPr>
            <a:spLocks noChangeArrowheads="1"/>
          </p:cNvSpPr>
          <p:nvPr/>
        </p:nvSpPr>
        <p:spPr bwMode="auto">
          <a:xfrm>
            <a:off x="5580063" y="6092825"/>
            <a:ext cx="1512887" cy="358775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r>
              <a:rPr lang="pt-BR" sz="2000" b="1">
                <a:solidFill>
                  <a:srgbClr val="FFFF00"/>
                </a:solidFill>
                <a:latin typeface="Times New Roman" charset="0"/>
              </a:rPr>
              <a:t>Pureza</a:t>
            </a:r>
            <a:r>
              <a:rPr lang="pt-BR" sz="2000" b="1">
                <a:solidFill>
                  <a:srgbClr val="FFFF66"/>
                </a:solidFill>
                <a:latin typeface="Times New Roman" charset="0"/>
              </a:rPr>
              <a:t> e Paz</a:t>
            </a:r>
          </a:p>
        </p:txBody>
      </p:sp>
      <p:sp>
        <p:nvSpPr>
          <p:cNvPr id="422931" name="Rectangle 19"/>
          <p:cNvSpPr>
            <a:spLocks noChangeArrowheads="1"/>
          </p:cNvSpPr>
          <p:nvPr/>
        </p:nvSpPr>
        <p:spPr bwMode="auto">
          <a:xfrm>
            <a:off x="6588125" y="5516563"/>
            <a:ext cx="1728788" cy="574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>
              <a:lnSpc>
                <a:spcPct val="80000"/>
              </a:lnSpc>
              <a:defRPr/>
            </a:pPr>
            <a:r>
              <a:rPr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Disposição de </a:t>
            </a:r>
          </a:p>
          <a:p>
            <a:pPr>
              <a:lnSpc>
                <a:spcPct val="80000"/>
              </a:lnSpc>
              <a:defRPr/>
            </a:pPr>
            <a:r>
              <a:rPr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pagar o preço</a:t>
            </a:r>
          </a:p>
        </p:txBody>
      </p:sp>
      <p:sp>
        <p:nvSpPr>
          <p:cNvPr id="422932" name="AutoShape 20"/>
          <p:cNvSpPr>
            <a:spLocks noChangeArrowheads="1"/>
          </p:cNvSpPr>
          <p:nvPr/>
        </p:nvSpPr>
        <p:spPr bwMode="auto">
          <a:xfrm rot="10800000">
            <a:off x="1116013" y="765175"/>
            <a:ext cx="863600" cy="2952750"/>
          </a:xfrm>
          <a:prstGeom prst="curvedLeftArrow">
            <a:avLst>
              <a:gd name="adj1" fmla="val 68382"/>
              <a:gd name="adj2" fmla="val 136765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2933" name="AutoShape 21"/>
          <p:cNvSpPr>
            <a:spLocks noChangeArrowheads="1"/>
          </p:cNvSpPr>
          <p:nvPr/>
        </p:nvSpPr>
        <p:spPr bwMode="auto">
          <a:xfrm rot="10793511">
            <a:off x="2122488" y="3284538"/>
            <a:ext cx="4876800" cy="574675"/>
          </a:xfrm>
          <a:prstGeom prst="downArrowCallout">
            <a:avLst>
              <a:gd name="adj1" fmla="val 212155"/>
              <a:gd name="adj2" fmla="val 212155"/>
              <a:gd name="adj3" fmla="val 16667"/>
              <a:gd name="adj4" fmla="val 66667"/>
            </a:avLst>
          </a:prstGeom>
          <a:gradFill rotWithShape="1">
            <a:gsLst>
              <a:gs pos="0">
                <a:srgbClr val="FF66CC"/>
              </a:gs>
              <a:gs pos="100000">
                <a:srgbClr val="CA51A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CC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/>
            <a:r>
              <a:rPr lang="pt-BR" sz="2800" b="1">
                <a:latin typeface="Arial Black" charset="0"/>
              </a:rPr>
              <a:t>Serviço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2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animBg="1"/>
      <p:bldP spid="422916" grpId="0" animBg="1"/>
      <p:bldP spid="422917" grpId="0" animBg="1"/>
      <p:bldP spid="422932" grpId="0" animBg="1"/>
      <p:bldP spid="4229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489825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Princípios para Servir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921625" cy="2592387"/>
          </a:xfrm>
        </p:spPr>
        <p:txBody>
          <a:bodyPr/>
          <a:lstStyle/>
          <a:p>
            <a:pPr eaLnBrk="1" hangingPunct="1">
              <a:defRPr/>
            </a:pPr>
            <a:r>
              <a:rPr lang="pt-BR" b="0">
                <a:latin typeface="Arial Black" charset="0"/>
                <a:cs typeface="+mn-cs"/>
              </a:rPr>
              <a:t>Servir é fruto da </a:t>
            </a:r>
            <a:r>
              <a:rPr lang="pt-BR" b="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visão de vida</a:t>
            </a:r>
            <a:r>
              <a:rPr lang="pt-BR" b="0">
                <a:latin typeface="Arial Black" charset="0"/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pt-BR" b="0">
                <a:latin typeface="Arial Black" charset="0"/>
                <a:cs typeface="+mn-cs"/>
              </a:rPr>
              <a:t>Sem bases sólidas o serviço se torna uma </a:t>
            </a:r>
            <a:r>
              <a:rPr lang="pt-BR" b="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atividade</a:t>
            </a:r>
            <a:r>
              <a:rPr lang="pt-BR" b="0">
                <a:latin typeface="Arial Black" charset="0"/>
                <a:cs typeface="+mn-cs"/>
              </a:rPr>
              <a:t>, e o </a:t>
            </a:r>
            <a:r>
              <a:rPr lang="pt-BR" b="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status</a:t>
            </a:r>
            <a:r>
              <a:rPr lang="pt-BR" b="0">
                <a:latin typeface="Arial Black" charset="0"/>
                <a:cs typeface="+mn-cs"/>
              </a:rPr>
              <a:t> é mais importante que a missão.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Deus revela sua missão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931150" cy="187325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b="0" dirty="0">
                <a:latin typeface="Arial Black" charset="0"/>
                <a:cs typeface="+mn-cs"/>
              </a:rPr>
              <a:t>Quando você experimenta Deus em missão </a:t>
            </a:r>
            <a:r>
              <a:rPr lang="pt-BR" sz="2800" b="0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não escolhe</a:t>
            </a:r>
            <a:r>
              <a:rPr lang="pt-BR" sz="2800" b="0" dirty="0">
                <a:latin typeface="Arial Black" charset="0"/>
                <a:cs typeface="+mn-cs"/>
              </a:rPr>
              <a:t> sua tarefa.</a:t>
            </a:r>
          </a:p>
          <a:p>
            <a:pPr eaLnBrk="1" hangingPunct="1">
              <a:defRPr/>
            </a:pPr>
            <a:r>
              <a:rPr lang="pt-BR" sz="2800" b="0" dirty="0" smtClean="0">
                <a:latin typeface="Arial Black" charset="0"/>
                <a:cs typeface="+mn-cs"/>
              </a:rPr>
              <a:t>A </a:t>
            </a:r>
            <a:r>
              <a:rPr lang="pt-BR" sz="2800" b="0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visão é de Deus</a:t>
            </a:r>
            <a:r>
              <a:rPr lang="pt-BR" sz="2800" b="0" dirty="0">
                <a:latin typeface="Arial Black" charset="0"/>
                <a:cs typeface="+mn-cs"/>
              </a:rPr>
              <a:t>, não sua.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Olhando para dentro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0">
                <a:latin typeface="Arial Black" charset="0"/>
                <a:cs typeface="+mn-cs"/>
              </a:rPr>
              <a:t>Qual é o </a:t>
            </a:r>
            <a:r>
              <a:rPr lang="pt-BR" b="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impacto</a:t>
            </a:r>
            <a:r>
              <a:rPr lang="pt-BR" b="0">
                <a:latin typeface="Arial Black" charset="0"/>
                <a:cs typeface="+mn-cs"/>
              </a:rPr>
              <a:t> que sua vida já causou no mundo?</a:t>
            </a:r>
          </a:p>
          <a:p>
            <a:pPr eaLnBrk="1" hangingPunct="1">
              <a:defRPr/>
            </a:pPr>
            <a:r>
              <a:rPr lang="pt-BR" b="0">
                <a:latin typeface="Arial Black" charset="0"/>
                <a:cs typeface="+mn-cs"/>
              </a:rPr>
              <a:t>O que você está </a:t>
            </a:r>
            <a:r>
              <a:rPr lang="pt-BR" b="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plantando</a:t>
            </a:r>
            <a:r>
              <a:rPr lang="pt-BR" b="0">
                <a:latin typeface="Arial Black" charset="0"/>
                <a:cs typeface="+mn-cs"/>
              </a:rPr>
              <a:t> hoje que causará impacto pelo resto da vida?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3" name="Picture 2" descr="passion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954088"/>
            <a:ext cx="5541962" cy="5067300"/>
          </a:xfrm>
          <a:effectLst>
            <a:outerShdw blurRad="63500"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buFontTx/>
              <a:buNone/>
              <a:defRPr/>
            </a:pPr>
            <a:r>
              <a:rPr lang="ja-JP" altLang="pt-BR" sz="5400" b="1">
                <a:solidFill>
                  <a:srgbClr val="FFFF00"/>
                </a:solidFill>
                <a:latin typeface="Times New Roman" charset="0"/>
                <a:cs typeface="+mn-cs"/>
              </a:rPr>
              <a:t>“</a:t>
            </a:r>
            <a:r>
              <a:rPr lang="pt-BR" sz="5400" b="1" i="1">
                <a:solidFill>
                  <a:srgbClr val="FFFF00"/>
                </a:solidFill>
                <a:latin typeface="Times New Roman" charset="0"/>
                <a:cs typeface="+mn-cs"/>
              </a:rPr>
              <a:t>Assim como me enviaste ao mundo, eu os enviei ao mundo</a:t>
            </a:r>
            <a:r>
              <a:rPr lang="ja-JP" altLang="pt-BR" sz="5400" b="1" i="1">
                <a:solidFill>
                  <a:srgbClr val="FFFF00"/>
                </a:solidFill>
                <a:latin typeface="Times New Roman" charset="0"/>
                <a:cs typeface="+mn-cs"/>
              </a:rPr>
              <a:t>”</a:t>
            </a:r>
            <a:endParaRPr lang="pt-BR" sz="5400" b="1" i="1">
              <a:solidFill>
                <a:srgbClr val="FFFF00"/>
              </a:solidFill>
              <a:latin typeface="Times New Roman" charset="0"/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pt-BR" sz="4400" b="1" i="1">
                <a:solidFill>
                  <a:srgbClr val="FFFF00"/>
                </a:solidFill>
                <a:latin typeface="Times New Roman" charset="0"/>
                <a:cs typeface="+mn-cs"/>
              </a:rPr>
              <a:t>Jo 17.18</a:t>
            </a:r>
            <a:r>
              <a:rPr lang="pt-BR" sz="5400" b="1" i="1">
                <a:solidFill>
                  <a:srgbClr val="FFFF00"/>
                </a:solidFill>
                <a:latin typeface="Times New Roman" charset="0"/>
                <a:cs typeface="+mn-cs"/>
              </a:rPr>
              <a:t>  </a:t>
            </a:r>
            <a:endParaRPr lang="pt-BR" sz="4400" b="1">
              <a:solidFill>
                <a:srgbClr val="FFFF00"/>
              </a:solidFill>
              <a:latin typeface="Times New Roman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1"/>
          <p:cNvSpPr>
            <a:spLocks noChangeArrowheads="1"/>
          </p:cNvSpPr>
          <p:nvPr/>
        </p:nvSpPr>
        <p:spPr bwMode="auto">
          <a:xfrm>
            <a:off x="467544" y="1055633"/>
            <a:ext cx="828104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sz="3600" b="1" baseline="30000" dirty="0">
                <a:latin typeface="Arial"/>
                <a:cs typeface="Arial"/>
              </a:rPr>
              <a:t>Seja a atitude de vocês a mesma de Cristo Jesus,</a:t>
            </a:r>
          </a:p>
          <a:p>
            <a:r>
              <a:rPr lang="pt-BR" sz="3600" b="1" baseline="30000" dirty="0">
                <a:latin typeface="Arial"/>
                <a:cs typeface="Arial"/>
              </a:rPr>
              <a:t>que, embora sendo Deus, não considerou</a:t>
            </a:r>
          </a:p>
          <a:p>
            <a:r>
              <a:rPr lang="pt-BR" sz="3600" b="1" baseline="30000" dirty="0">
                <a:latin typeface="Arial"/>
                <a:cs typeface="Arial"/>
              </a:rPr>
              <a:t>que o ser igual a </a:t>
            </a:r>
            <a:r>
              <a:rPr lang="pt-BR" sz="3600" b="1" baseline="30000" dirty="0" smtClean="0">
                <a:latin typeface="Arial"/>
                <a:cs typeface="Arial"/>
              </a:rPr>
              <a:t>Deus era </a:t>
            </a:r>
            <a:r>
              <a:rPr lang="pt-BR" sz="3600" b="1" baseline="30000" dirty="0">
                <a:latin typeface="Arial"/>
                <a:cs typeface="Arial"/>
              </a:rPr>
              <a:t>algo a que devia apegar-se;</a:t>
            </a:r>
          </a:p>
          <a:p>
            <a:r>
              <a:rPr lang="pt-BR" sz="3600" b="1" baseline="30000" dirty="0">
                <a:latin typeface="Arial"/>
                <a:cs typeface="Arial"/>
              </a:rPr>
              <a:t>mas esvaziou-se a si mesmo, vindo a ser servo,</a:t>
            </a:r>
          </a:p>
          <a:p>
            <a:r>
              <a:rPr lang="pt-BR" sz="3600" b="1" baseline="30000" dirty="0">
                <a:latin typeface="Arial"/>
                <a:cs typeface="Arial"/>
              </a:rPr>
              <a:t>tornando-se semelhante aos homens.</a:t>
            </a:r>
          </a:p>
          <a:p>
            <a:r>
              <a:rPr lang="pt-BR" sz="3600" b="1" baseline="30000" dirty="0">
                <a:latin typeface="Arial"/>
                <a:cs typeface="Arial"/>
              </a:rPr>
              <a:t>E, sendo encontrado em forma humana,</a:t>
            </a:r>
          </a:p>
          <a:p>
            <a:r>
              <a:rPr lang="pt-BR" sz="3600" b="1" baseline="30000" dirty="0">
                <a:latin typeface="Arial"/>
                <a:cs typeface="Arial"/>
              </a:rPr>
              <a:t>humilhou-se a si </a:t>
            </a:r>
            <a:r>
              <a:rPr lang="pt-BR" sz="3600" b="1" baseline="30000" dirty="0" smtClean="0">
                <a:latin typeface="Arial"/>
                <a:cs typeface="Arial"/>
              </a:rPr>
              <a:t>mesmo e </a:t>
            </a:r>
            <a:r>
              <a:rPr lang="pt-BR" sz="3600" b="1" baseline="30000" dirty="0">
                <a:latin typeface="Arial"/>
                <a:cs typeface="Arial"/>
              </a:rPr>
              <a:t>foi obediente até a morte, e morte de cruz!</a:t>
            </a:r>
          </a:p>
          <a:p>
            <a:r>
              <a:rPr lang="pt-BR" sz="3600" b="1" baseline="30000" dirty="0">
                <a:latin typeface="Arial"/>
                <a:cs typeface="Arial"/>
              </a:rPr>
              <a:t>Por isso Deus o exaltou à mais alta posição</a:t>
            </a:r>
          </a:p>
          <a:p>
            <a:r>
              <a:rPr lang="pt-BR" sz="3600" b="1" baseline="30000" dirty="0">
                <a:latin typeface="Arial"/>
                <a:cs typeface="Arial"/>
              </a:rPr>
              <a:t>e lhe deu o nome que está acima de todo nome, para que ao nome de </a:t>
            </a:r>
            <a:r>
              <a:rPr lang="pt-BR" sz="3600" b="1" baseline="30000" dirty="0" smtClean="0">
                <a:latin typeface="Arial"/>
                <a:cs typeface="Arial"/>
              </a:rPr>
              <a:t>Jesus se </a:t>
            </a:r>
            <a:r>
              <a:rPr lang="pt-BR" sz="3600" b="1" baseline="30000" dirty="0">
                <a:latin typeface="Arial"/>
                <a:cs typeface="Arial"/>
              </a:rPr>
              <a:t>dobre todo joelho, nos céus, na </a:t>
            </a:r>
            <a:r>
              <a:rPr lang="pt-BR" sz="3600" b="1" baseline="30000" dirty="0" smtClean="0">
                <a:latin typeface="Arial"/>
                <a:cs typeface="Arial"/>
              </a:rPr>
              <a:t>terra e </a:t>
            </a:r>
            <a:r>
              <a:rPr lang="pt-BR" sz="3600" b="1" baseline="30000" dirty="0">
                <a:latin typeface="Arial"/>
                <a:cs typeface="Arial"/>
              </a:rPr>
              <a:t>debaixo da terra</a:t>
            </a:r>
            <a:r>
              <a:rPr lang="pt-BR" sz="3600" b="1" baseline="30000" dirty="0" smtClean="0">
                <a:latin typeface="Arial"/>
                <a:cs typeface="Arial"/>
              </a:rPr>
              <a:t>, e </a:t>
            </a:r>
            <a:r>
              <a:rPr lang="pt-BR" sz="3600" b="1" baseline="30000" dirty="0">
                <a:latin typeface="Arial"/>
                <a:cs typeface="Arial"/>
              </a:rPr>
              <a:t>toda língua confesse que Jesus Cristo é o Senhor</a:t>
            </a:r>
            <a:r>
              <a:rPr lang="pt-BR" sz="3600" b="1" baseline="30000" dirty="0" smtClean="0">
                <a:latin typeface="Arial"/>
                <a:cs typeface="Arial"/>
              </a:rPr>
              <a:t>, para </a:t>
            </a:r>
            <a:r>
              <a:rPr lang="pt-BR" sz="3600" b="1" baseline="30000" dirty="0">
                <a:latin typeface="Arial"/>
                <a:cs typeface="Arial"/>
              </a:rPr>
              <a:t>a glória de Deus Pai.</a:t>
            </a:r>
            <a:endParaRPr lang="en-US" sz="36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1" name="Picture 2" descr="passion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098550"/>
            <a:ext cx="5399088" cy="5067300"/>
          </a:xfrm>
          <a:effectLst>
            <a:outerShdw blurRad="63500"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buFontTx/>
              <a:buNone/>
              <a:defRPr/>
            </a:pPr>
            <a:r>
              <a:rPr lang="pt-BR" sz="5400" b="1" i="1">
                <a:solidFill>
                  <a:srgbClr val="FFFF00"/>
                </a:solidFill>
                <a:latin typeface="Times New Roman" charset="0"/>
                <a:cs typeface="+mn-cs"/>
              </a:rPr>
              <a:t>Porque eu lhes dei o exemplo, para que vocês façam como lhes fiz</a:t>
            </a:r>
            <a:r>
              <a:rPr lang="ja-JP" altLang="pt-BR" sz="5400" b="1" i="1">
                <a:solidFill>
                  <a:srgbClr val="FFFF00"/>
                </a:solidFill>
                <a:latin typeface="Times New Roman" charset="0"/>
                <a:cs typeface="+mn-cs"/>
              </a:rPr>
              <a:t>”</a:t>
            </a:r>
            <a:r>
              <a:rPr lang="pt-BR" sz="4800" b="1" i="1">
                <a:solidFill>
                  <a:srgbClr val="FFFF00"/>
                </a:solidFill>
                <a:latin typeface="Times New Roman" charset="0"/>
                <a:cs typeface="+mn-cs"/>
              </a:rPr>
              <a:t>   </a:t>
            </a:r>
          </a:p>
          <a:p>
            <a:pPr algn="ctr">
              <a:buFontTx/>
              <a:buNone/>
              <a:defRPr/>
            </a:pPr>
            <a:r>
              <a:rPr lang="pt-BR" sz="4800" b="1" i="1">
                <a:solidFill>
                  <a:srgbClr val="FFFF00"/>
                </a:solidFill>
                <a:latin typeface="Times New Roman" charset="0"/>
                <a:cs typeface="+mn-cs"/>
              </a:rPr>
              <a:t> Jo 13.15</a:t>
            </a:r>
            <a:r>
              <a:rPr lang="ja-JP" altLang="pt-BR" sz="4800" b="1" i="1">
                <a:solidFill>
                  <a:srgbClr val="FFFF00"/>
                </a:solidFill>
                <a:latin typeface="Times New Roman" charset="0"/>
                <a:cs typeface="+mn-cs"/>
              </a:rPr>
              <a:t>”</a:t>
            </a:r>
            <a:r>
              <a:rPr lang="pt-BR" sz="4800" b="1" i="1">
                <a:solidFill>
                  <a:srgbClr val="FFFF00"/>
                </a:solidFill>
                <a:latin typeface="Times New Roman" charset="0"/>
                <a:cs typeface="+mn-cs"/>
              </a:rPr>
              <a:t>  </a:t>
            </a:r>
          </a:p>
          <a:p>
            <a:pPr algn="ctr">
              <a:buFontTx/>
              <a:buNone/>
              <a:defRPr/>
            </a:pPr>
            <a:endParaRPr lang="pt-BR" sz="4000" b="1">
              <a:solidFill>
                <a:srgbClr val="FFFF00"/>
              </a:solidFill>
              <a:latin typeface="Times New Roman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315913"/>
            <a:ext cx="7921625" cy="2160588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j-cs"/>
              </a:rPr>
              <a:t>Sirva em sua geração, através da igreja que Deus te deu</a:t>
            </a:r>
          </a:p>
        </p:txBody>
      </p:sp>
      <p:sp>
        <p:nvSpPr>
          <p:cNvPr id="119810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119811" name="Picture 10" descr="templopib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9144000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7" name="Picture 3" descr="j02160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16563"/>
            <a:ext cx="7931150" cy="1081087"/>
          </a:xfrm>
          <a:solidFill>
            <a:srgbClr val="00CC00">
              <a:alpha val="6700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pt-BR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j-cs"/>
              </a:rPr>
              <a:t>Agora é só você decidir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527175"/>
            <a:ext cx="7127875" cy="14700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pt-BR" sz="5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Jesus </a:t>
            </a:r>
            <a:r>
              <a:rPr lang="pt-BR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inspirou porque </a:t>
            </a:r>
            <a:r>
              <a:rPr lang="pt-BR" sz="54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tinha uma visão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passion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954088"/>
            <a:ext cx="5541962" cy="5067300"/>
          </a:xfrm>
          <a:effectLst>
            <a:outerShdw blurRad="63500"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buFontTx/>
              <a:buNone/>
              <a:defRPr/>
            </a:pPr>
            <a:r>
              <a:rPr lang="ja-JP" altLang="pt-BR" sz="4800" b="1">
                <a:solidFill>
                  <a:srgbClr val="FFFF00"/>
                </a:solidFill>
                <a:latin typeface="Times New Roman" charset="0"/>
                <a:cs typeface="+mn-cs"/>
              </a:rPr>
              <a:t>“</a:t>
            </a:r>
            <a:r>
              <a:rPr lang="pt-BR" sz="4800" b="1" i="1">
                <a:solidFill>
                  <a:srgbClr val="FFFF00"/>
                </a:solidFill>
                <a:latin typeface="Times New Roman" charset="0"/>
                <a:cs typeface="+mn-cs"/>
              </a:rPr>
              <a:t>o Filho do homem, não veio para ser servido, mas para servir e dar a sua vida em resgate por muitos</a:t>
            </a:r>
            <a:r>
              <a:rPr lang="ja-JP" altLang="pt-BR" sz="4800" b="1" i="1">
                <a:solidFill>
                  <a:srgbClr val="FFFF00"/>
                </a:solidFill>
                <a:latin typeface="Times New Roman" charset="0"/>
                <a:cs typeface="+mn-cs"/>
              </a:rPr>
              <a:t>”</a:t>
            </a:r>
            <a:r>
              <a:rPr lang="pt-BR" sz="4800" b="1" i="1">
                <a:solidFill>
                  <a:srgbClr val="FFFF00"/>
                </a:solidFill>
                <a:latin typeface="Times New Roman" charset="0"/>
                <a:cs typeface="+mn-cs"/>
              </a:rPr>
              <a:t>  </a:t>
            </a:r>
          </a:p>
          <a:p>
            <a:pPr algn="ctr">
              <a:buFontTx/>
              <a:buNone/>
              <a:defRPr/>
            </a:pPr>
            <a:r>
              <a:rPr lang="pt-BR" sz="4000" b="1">
                <a:solidFill>
                  <a:srgbClr val="FFFF00"/>
                </a:solidFill>
                <a:latin typeface="Times New Roman" charset="0"/>
                <a:cs typeface="+mn-cs"/>
              </a:rPr>
              <a:t>Mt 20.28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11560" y="0"/>
            <a:ext cx="7986713" cy="6856413"/>
          </a:xfrm>
          <a:prstGeom prst="rect">
            <a:avLst/>
          </a:prstGeom>
          <a:gradFill rotWithShape="0">
            <a:gsLst>
              <a:gs pos="0">
                <a:srgbClr val="3333FF"/>
              </a:gs>
              <a:gs pos="50000">
                <a:srgbClr val="3333FF">
                  <a:gamma/>
                  <a:tint val="89804"/>
                  <a:invGamma/>
                </a:srgbClr>
              </a:gs>
              <a:gs pos="100000">
                <a:srgbClr val="3333FF"/>
              </a:gs>
            </a:gsLst>
            <a:lin ang="5400000" scaled="1"/>
          </a:gradFill>
          <a:ln>
            <a:noFill/>
          </a:ln>
          <a:effectLst>
            <a:outerShdw blurRad="63500" dist="71842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12" name="Freeform 3"/>
          <p:cNvSpPr>
            <a:spLocks/>
          </p:cNvSpPr>
          <p:nvPr/>
        </p:nvSpPr>
        <p:spPr bwMode="auto">
          <a:xfrm>
            <a:off x="1438648" y="512763"/>
            <a:ext cx="6243637" cy="5465762"/>
          </a:xfrm>
          <a:custGeom>
            <a:avLst/>
            <a:gdLst>
              <a:gd name="T0" fmla="*/ 1672 w 3933"/>
              <a:gd name="T1" fmla="*/ 132 h 3443"/>
              <a:gd name="T2" fmla="*/ 1631 w 3933"/>
              <a:gd name="T3" fmla="*/ 281 h 3443"/>
              <a:gd name="T4" fmla="*/ 1507 w 3933"/>
              <a:gd name="T5" fmla="*/ 406 h 3443"/>
              <a:gd name="T6" fmla="*/ 1341 w 3933"/>
              <a:gd name="T7" fmla="*/ 430 h 3443"/>
              <a:gd name="T8" fmla="*/ 1275 w 3933"/>
              <a:gd name="T9" fmla="*/ 604 h 3443"/>
              <a:gd name="T10" fmla="*/ 1143 w 3933"/>
              <a:gd name="T11" fmla="*/ 720 h 3443"/>
              <a:gd name="T12" fmla="*/ 994 w 3933"/>
              <a:gd name="T13" fmla="*/ 770 h 3443"/>
              <a:gd name="T14" fmla="*/ 853 w 3933"/>
              <a:gd name="T15" fmla="*/ 927 h 3443"/>
              <a:gd name="T16" fmla="*/ 795 w 3933"/>
              <a:gd name="T17" fmla="*/ 1092 h 3443"/>
              <a:gd name="T18" fmla="*/ 687 w 3933"/>
              <a:gd name="T19" fmla="*/ 1283 h 3443"/>
              <a:gd name="T20" fmla="*/ 588 w 3933"/>
              <a:gd name="T21" fmla="*/ 1465 h 3443"/>
              <a:gd name="T22" fmla="*/ 431 w 3933"/>
              <a:gd name="T23" fmla="*/ 1572 h 3443"/>
              <a:gd name="T24" fmla="*/ 215 w 3933"/>
              <a:gd name="T25" fmla="*/ 1659 h 3443"/>
              <a:gd name="T26" fmla="*/ 149 w 3933"/>
              <a:gd name="T27" fmla="*/ 1878 h 3443"/>
              <a:gd name="T28" fmla="*/ 75 w 3933"/>
              <a:gd name="T29" fmla="*/ 2118 h 3443"/>
              <a:gd name="T30" fmla="*/ 25 w 3933"/>
              <a:gd name="T31" fmla="*/ 2350 h 3443"/>
              <a:gd name="T32" fmla="*/ 17 w 3933"/>
              <a:gd name="T33" fmla="*/ 2582 h 3443"/>
              <a:gd name="T34" fmla="*/ 0 w 3933"/>
              <a:gd name="T35" fmla="*/ 2946 h 3443"/>
              <a:gd name="T36" fmla="*/ 71 w 3933"/>
              <a:gd name="T37" fmla="*/ 3191 h 3443"/>
              <a:gd name="T38" fmla="*/ 265 w 3933"/>
              <a:gd name="T39" fmla="*/ 3293 h 3443"/>
              <a:gd name="T40" fmla="*/ 481 w 3933"/>
              <a:gd name="T41" fmla="*/ 3332 h 3443"/>
              <a:gd name="T42" fmla="*/ 638 w 3933"/>
              <a:gd name="T43" fmla="*/ 3343 h 3443"/>
              <a:gd name="T44" fmla="*/ 878 w 3933"/>
              <a:gd name="T45" fmla="*/ 3277 h 3443"/>
              <a:gd name="T46" fmla="*/ 1002 w 3933"/>
              <a:gd name="T47" fmla="*/ 3207 h 3443"/>
              <a:gd name="T48" fmla="*/ 1129 w 3933"/>
              <a:gd name="T49" fmla="*/ 3121 h 3443"/>
              <a:gd name="T50" fmla="*/ 1325 w 3933"/>
              <a:gd name="T51" fmla="*/ 3053 h 3443"/>
              <a:gd name="T52" fmla="*/ 1482 w 3933"/>
              <a:gd name="T53" fmla="*/ 3128 h 3443"/>
              <a:gd name="T54" fmla="*/ 1737 w 3933"/>
              <a:gd name="T55" fmla="*/ 3119 h 3443"/>
              <a:gd name="T56" fmla="*/ 1904 w 3933"/>
              <a:gd name="T57" fmla="*/ 3078 h 3443"/>
              <a:gd name="T58" fmla="*/ 2095 w 3933"/>
              <a:gd name="T59" fmla="*/ 3186 h 3443"/>
              <a:gd name="T60" fmla="*/ 2401 w 3933"/>
              <a:gd name="T61" fmla="*/ 3335 h 3443"/>
              <a:gd name="T62" fmla="*/ 2583 w 3933"/>
              <a:gd name="T63" fmla="*/ 3426 h 3443"/>
              <a:gd name="T64" fmla="*/ 2740 w 3933"/>
              <a:gd name="T65" fmla="*/ 3442 h 3443"/>
              <a:gd name="T66" fmla="*/ 3038 w 3933"/>
              <a:gd name="T67" fmla="*/ 3442 h 3443"/>
              <a:gd name="T68" fmla="*/ 3229 w 3933"/>
              <a:gd name="T69" fmla="*/ 3409 h 3443"/>
              <a:gd name="T70" fmla="*/ 3369 w 3933"/>
              <a:gd name="T71" fmla="*/ 3260 h 3443"/>
              <a:gd name="T72" fmla="*/ 3510 w 3933"/>
              <a:gd name="T73" fmla="*/ 3120 h 3443"/>
              <a:gd name="T74" fmla="*/ 3634 w 3933"/>
              <a:gd name="T75" fmla="*/ 2904 h 3443"/>
              <a:gd name="T76" fmla="*/ 3692 w 3933"/>
              <a:gd name="T77" fmla="*/ 2623 h 3443"/>
              <a:gd name="T78" fmla="*/ 3734 w 3933"/>
              <a:gd name="T79" fmla="*/ 2408 h 3443"/>
              <a:gd name="T80" fmla="*/ 3841 w 3933"/>
              <a:gd name="T81" fmla="*/ 2234 h 3443"/>
              <a:gd name="T82" fmla="*/ 3932 w 3933"/>
              <a:gd name="T83" fmla="*/ 2060 h 3443"/>
              <a:gd name="T84" fmla="*/ 3816 w 3933"/>
              <a:gd name="T85" fmla="*/ 1978 h 3443"/>
              <a:gd name="T86" fmla="*/ 3758 w 3933"/>
              <a:gd name="T87" fmla="*/ 1820 h 3443"/>
              <a:gd name="T88" fmla="*/ 3618 w 3933"/>
              <a:gd name="T89" fmla="*/ 1680 h 3443"/>
              <a:gd name="T90" fmla="*/ 3452 w 3933"/>
              <a:gd name="T91" fmla="*/ 1597 h 3443"/>
              <a:gd name="T92" fmla="*/ 3278 w 3933"/>
              <a:gd name="T93" fmla="*/ 1481 h 3443"/>
              <a:gd name="T94" fmla="*/ 3154 w 3933"/>
              <a:gd name="T95" fmla="*/ 1283 h 3443"/>
              <a:gd name="T96" fmla="*/ 3022 w 3933"/>
              <a:gd name="T97" fmla="*/ 1117 h 3443"/>
              <a:gd name="T98" fmla="*/ 3033 w 3933"/>
              <a:gd name="T99" fmla="*/ 855 h 3443"/>
              <a:gd name="T100" fmla="*/ 2953 w 3933"/>
              <a:gd name="T101" fmla="*/ 769 h 3443"/>
              <a:gd name="T102" fmla="*/ 2657 w 3933"/>
              <a:gd name="T103" fmla="*/ 662 h 3443"/>
              <a:gd name="T104" fmla="*/ 2433 w 3933"/>
              <a:gd name="T105" fmla="*/ 551 h 3443"/>
              <a:gd name="T106" fmla="*/ 2377 w 3933"/>
              <a:gd name="T107" fmla="*/ 510 h 3443"/>
              <a:gd name="T108" fmla="*/ 2317 w 3933"/>
              <a:gd name="T109" fmla="*/ 385 h 3443"/>
              <a:gd name="T110" fmla="*/ 2128 w 3933"/>
              <a:gd name="T111" fmla="*/ 372 h 3443"/>
              <a:gd name="T112" fmla="*/ 1987 w 3933"/>
              <a:gd name="T113" fmla="*/ 273 h 3443"/>
              <a:gd name="T114" fmla="*/ 1896 w 3933"/>
              <a:gd name="T115" fmla="*/ 116 h 3443"/>
              <a:gd name="T116" fmla="*/ 1763 w 3933"/>
              <a:gd name="T117" fmla="*/ 0 h 3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933" h="3443">
                <a:moveTo>
                  <a:pt x="1730" y="0"/>
                </a:moveTo>
                <a:lnTo>
                  <a:pt x="1714" y="33"/>
                </a:lnTo>
                <a:lnTo>
                  <a:pt x="1706" y="58"/>
                </a:lnTo>
                <a:lnTo>
                  <a:pt x="1689" y="83"/>
                </a:lnTo>
                <a:lnTo>
                  <a:pt x="1689" y="108"/>
                </a:lnTo>
                <a:lnTo>
                  <a:pt x="1672" y="132"/>
                </a:lnTo>
                <a:lnTo>
                  <a:pt x="1672" y="157"/>
                </a:lnTo>
                <a:lnTo>
                  <a:pt x="1656" y="182"/>
                </a:lnTo>
                <a:lnTo>
                  <a:pt x="1656" y="207"/>
                </a:lnTo>
                <a:lnTo>
                  <a:pt x="1648" y="232"/>
                </a:lnTo>
                <a:lnTo>
                  <a:pt x="1639" y="257"/>
                </a:lnTo>
                <a:lnTo>
                  <a:pt x="1631" y="281"/>
                </a:lnTo>
                <a:lnTo>
                  <a:pt x="1614" y="306"/>
                </a:lnTo>
                <a:lnTo>
                  <a:pt x="1598" y="331"/>
                </a:lnTo>
                <a:lnTo>
                  <a:pt x="1581" y="356"/>
                </a:lnTo>
                <a:lnTo>
                  <a:pt x="1556" y="372"/>
                </a:lnTo>
                <a:lnTo>
                  <a:pt x="1532" y="381"/>
                </a:lnTo>
                <a:lnTo>
                  <a:pt x="1507" y="406"/>
                </a:lnTo>
                <a:lnTo>
                  <a:pt x="1482" y="414"/>
                </a:lnTo>
                <a:lnTo>
                  <a:pt x="1457" y="414"/>
                </a:lnTo>
                <a:lnTo>
                  <a:pt x="1424" y="422"/>
                </a:lnTo>
                <a:lnTo>
                  <a:pt x="1391" y="422"/>
                </a:lnTo>
                <a:lnTo>
                  <a:pt x="1366" y="422"/>
                </a:lnTo>
                <a:lnTo>
                  <a:pt x="1341" y="430"/>
                </a:lnTo>
                <a:lnTo>
                  <a:pt x="1316" y="447"/>
                </a:lnTo>
                <a:lnTo>
                  <a:pt x="1308" y="480"/>
                </a:lnTo>
                <a:lnTo>
                  <a:pt x="1300" y="505"/>
                </a:lnTo>
                <a:lnTo>
                  <a:pt x="1292" y="538"/>
                </a:lnTo>
                <a:lnTo>
                  <a:pt x="1283" y="571"/>
                </a:lnTo>
                <a:lnTo>
                  <a:pt x="1275" y="604"/>
                </a:lnTo>
                <a:lnTo>
                  <a:pt x="1267" y="629"/>
                </a:lnTo>
                <a:lnTo>
                  <a:pt x="1250" y="654"/>
                </a:lnTo>
                <a:lnTo>
                  <a:pt x="1225" y="670"/>
                </a:lnTo>
                <a:lnTo>
                  <a:pt x="1192" y="695"/>
                </a:lnTo>
                <a:lnTo>
                  <a:pt x="1167" y="712"/>
                </a:lnTo>
                <a:lnTo>
                  <a:pt x="1143" y="720"/>
                </a:lnTo>
                <a:lnTo>
                  <a:pt x="1118" y="728"/>
                </a:lnTo>
                <a:lnTo>
                  <a:pt x="1093" y="736"/>
                </a:lnTo>
                <a:lnTo>
                  <a:pt x="1069" y="738"/>
                </a:lnTo>
                <a:lnTo>
                  <a:pt x="1043" y="753"/>
                </a:lnTo>
                <a:lnTo>
                  <a:pt x="1018" y="761"/>
                </a:lnTo>
                <a:lnTo>
                  <a:pt x="994" y="770"/>
                </a:lnTo>
                <a:lnTo>
                  <a:pt x="927" y="803"/>
                </a:lnTo>
                <a:lnTo>
                  <a:pt x="903" y="819"/>
                </a:lnTo>
                <a:lnTo>
                  <a:pt x="886" y="852"/>
                </a:lnTo>
                <a:lnTo>
                  <a:pt x="869" y="877"/>
                </a:lnTo>
                <a:lnTo>
                  <a:pt x="861" y="902"/>
                </a:lnTo>
                <a:lnTo>
                  <a:pt x="853" y="927"/>
                </a:lnTo>
                <a:lnTo>
                  <a:pt x="845" y="952"/>
                </a:lnTo>
                <a:lnTo>
                  <a:pt x="836" y="976"/>
                </a:lnTo>
                <a:lnTo>
                  <a:pt x="820" y="1001"/>
                </a:lnTo>
                <a:lnTo>
                  <a:pt x="811" y="1034"/>
                </a:lnTo>
                <a:lnTo>
                  <a:pt x="803" y="1067"/>
                </a:lnTo>
                <a:lnTo>
                  <a:pt x="795" y="1092"/>
                </a:lnTo>
                <a:lnTo>
                  <a:pt x="787" y="1117"/>
                </a:lnTo>
                <a:lnTo>
                  <a:pt x="762" y="1175"/>
                </a:lnTo>
                <a:lnTo>
                  <a:pt x="737" y="1208"/>
                </a:lnTo>
                <a:lnTo>
                  <a:pt x="720" y="1233"/>
                </a:lnTo>
                <a:lnTo>
                  <a:pt x="704" y="1258"/>
                </a:lnTo>
                <a:lnTo>
                  <a:pt x="687" y="1283"/>
                </a:lnTo>
                <a:lnTo>
                  <a:pt x="671" y="1307"/>
                </a:lnTo>
                <a:lnTo>
                  <a:pt x="662" y="1332"/>
                </a:lnTo>
                <a:lnTo>
                  <a:pt x="646" y="1357"/>
                </a:lnTo>
                <a:lnTo>
                  <a:pt x="629" y="1382"/>
                </a:lnTo>
                <a:lnTo>
                  <a:pt x="613" y="1440"/>
                </a:lnTo>
                <a:lnTo>
                  <a:pt x="588" y="1465"/>
                </a:lnTo>
                <a:lnTo>
                  <a:pt x="571" y="1489"/>
                </a:lnTo>
                <a:lnTo>
                  <a:pt x="547" y="1506"/>
                </a:lnTo>
                <a:lnTo>
                  <a:pt x="522" y="1523"/>
                </a:lnTo>
                <a:lnTo>
                  <a:pt x="489" y="1539"/>
                </a:lnTo>
                <a:lnTo>
                  <a:pt x="456" y="1564"/>
                </a:lnTo>
                <a:lnTo>
                  <a:pt x="431" y="1572"/>
                </a:lnTo>
                <a:lnTo>
                  <a:pt x="406" y="1589"/>
                </a:lnTo>
                <a:lnTo>
                  <a:pt x="381" y="1605"/>
                </a:lnTo>
                <a:lnTo>
                  <a:pt x="356" y="1630"/>
                </a:lnTo>
                <a:lnTo>
                  <a:pt x="307" y="1647"/>
                </a:lnTo>
                <a:lnTo>
                  <a:pt x="268" y="1638"/>
                </a:lnTo>
                <a:lnTo>
                  <a:pt x="215" y="1659"/>
                </a:lnTo>
                <a:lnTo>
                  <a:pt x="179" y="1674"/>
                </a:lnTo>
                <a:lnTo>
                  <a:pt x="162" y="1755"/>
                </a:lnTo>
                <a:lnTo>
                  <a:pt x="148" y="1820"/>
                </a:lnTo>
                <a:lnTo>
                  <a:pt x="143" y="1844"/>
                </a:lnTo>
                <a:lnTo>
                  <a:pt x="141" y="1868"/>
                </a:lnTo>
                <a:lnTo>
                  <a:pt x="149" y="1878"/>
                </a:lnTo>
                <a:lnTo>
                  <a:pt x="141" y="1911"/>
                </a:lnTo>
                <a:lnTo>
                  <a:pt x="124" y="1969"/>
                </a:lnTo>
                <a:lnTo>
                  <a:pt x="108" y="1994"/>
                </a:lnTo>
                <a:lnTo>
                  <a:pt x="91" y="2060"/>
                </a:lnTo>
                <a:lnTo>
                  <a:pt x="83" y="2085"/>
                </a:lnTo>
                <a:lnTo>
                  <a:pt x="75" y="2118"/>
                </a:lnTo>
                <a:lnTo>
                  <a:pt x="58" y="2143"/>
                </a:lnTo>
                <a:lnTo>
                  <a:pt x="50" y="2209"/>
                </a:lnTo>
                <a:lnTo>
                  <a:pt x="42" y="2234"/>
                </a:lnTo>
                <a:lnTo>
                  <a:pt x="33" y="2292"/>
                </a:lnTo>
                <a:lnTo>
                  <a:pt x="25" y="2317"/>
                </a:lnTo>
                <a:lnTo>
                  <a:pt x="25" y="2350"/>
                </a:lnTo>
                <a:lnTo>
                  <a:pt x="17" y="2375"/>
                </a:lnTo>
                <a:lnTo>
                  <a:pt x="17" y="2400"/>
                </a:lnTo>
                <a:lnTo>
                  <a:pt x="17" y="2433"/>
                </a:lnTo>
                <a:lnTo>
                  <a:pt x="17" y="2499"/>
                </a:lnTo>
                <a:lnTo>
                  <a:pt x="17" y="2524"/>
                </a:lnTo>
                <a:lnTo>
                  <a:pt x="17" y="2582"/>
                </a:lnTo>
                <a:lnTo>
                  <a:pt x="17" y="2631"/>
                </a:lnTo>
                <a:lnTo>
                  <a:pt x="9" y="2698"/>
                </a:lnTo>
                <a:lnTo>
                  <a:pt x="9" y="2747"/>
                </a:lnTo>
                <a:lnTo>
                  <a:pt x="9" y="2797"/>
                </a:lnTo>
                <a:lnTo>
                  <a:pt x="0" y="2880"/>
                </a:lnTo>
                <a:lnTo>
                  <a:pt x="0" y="2946"/>
                </a:lnTo>
                <a:lnTo>
                  <a:pt x="0" y="3012"/>
                </a:lnTo>
                <a:lnTo>
                  <a:pt x="28" y="3097"/>
                </a:lnTo>
                <a:lnTo>
                  <a:pt x="54" y="3176"/>
                </a:lnTo>
                <a:lnTo>
                  <a:pt x="61" y="3186"/>
                </a:lnTo>
                <a:lnTo>
                  <a:pt x="64" y="3191"/>
                </a:lnTo>
                <a:lnTo>
                  <a:pt x="71" y="3191"/>
                </a:lnTo>
                <a:lnTo>
                  <a:pt x="102" y="3248"/>
                </a:lnTo>
                <a:lnTo>
                  <a:pt x="138" y="3263"/>
                </a:lnTo>
                <a:lnTo>
                  <a:pt x="182" y="3268"/>
                </a:lnTo>
                <a:lnTo>
                  <a:pt x="207" y="3277"/>
                </a:lnTo>
                <a:lnTo>
                  <a:pt x="232" y="3285"/>
                </a:lnTo>
                <a:lnTo>
                  <a:pt x="265" y="3293"/>
                </a:lnTo>
                <a:lnTo>
                  <a:pt x="298" y="3310"/>
                </a:lnTo>
                <a:lnTo>
                  <a:pt x="331" y="3318"/>
                </a:lnTo>
                <a:lnTo>
                  <a:pt x="356" y="3335"/>
                </a:lnTo>
                <a:lnTo>
                  <a:pt x="409" y="3318"/>
                </a:lnTo>
                <a:lnTo>
                  <a:pt x="453" y="3325"/>
                </a:lnTo>
                <a:lnTo>
                  <a:pt x="481" y="3332"/>
                </a:lnTo>
                <a:lnTo>
                  <a:pt x="505" y="3335"/>
                </a:lnTo>
                <a:lnTo>
                  <a:pt x="529" y="3339"/>
                </a:lnTo>
                <a:lnTo>
                  <a:pt x="558" y="3339"/>
                </a:lnTo>
                <a:lnTo>
                  <a:pt x="580" y="3351"/>
                </a:lnTo>
                <a:lnTo>
                  <a:pt x="616" y="3361"/>
                </a:lnTo>
                <a:lnTo>
                  <a:pt x="638" y="3343"/>
                </a:lnTo>
                <a:lnTo>
                  <a:pt x="681" y="3330"/>
                </a:lnTo>
                <a:lnTo>
                  <a:pt x="704" y="3310"/>
                </a:lnTo>
                <a:lnTo>
                  <a:pt x="772" y="3282"/>
                </a:lnTo>
                <a:lnTo>
                  <a:pt x="820" y="3293"/>
                </a:lnTo>
                <a:lnTo>
                  <a:pt x="853" y="3285"/>
                </a:lnTo>
                <a:lnTo>
                  <a:pt x="878" y="3277"/>
                </a:lnTo>
                <a:lnTo>
                  <a:pt x="903" y="3268"/>
                </a:lnTo>
                <a:lnTo>
                  <a:pt x="927" y="3268"/>
                </a:lnTo>
                <a:lnTo>
                  <a:pt x="952" y="3260"/>
                </a:lnTo>
                <a:lnTo>
                  <a:pt x="977" y="3244"/>
                </a:lnTo>
                <a:lnTo>
                  <a:pt x="981" y="3217"/>
                </a:lnTo>
                <a:lnTo>
                  <a:pt x="1002" y="3207"/>
                </a:lnTo>
                <a:lnTo>
                  <a:pt x="1014" y="3207"/>
                </a:lnTo>
                <a:lnTo>
                  <a:pt x="1041" y="3198"/>
                </a:lnTo>
                <a:lnTo>
                  <a:pt x="1062" y="3181"/>
                </a:lnTo>
                <a:lnTo>
                  <a:pt x="1077" y="3167"/>
                </a:lnTo>
                <a:lnTo>
                  <a:pt x="1081" y="3152"/>
                </a:lnTo>
                <a:lnTo>
                  <a:pt x="1129" y="3121"/>
                </a:lnTo>
                <a:lnTo>
                  <a:pt x="1189" y="3095"/>
                </a:lnTo>
                <a:lnTo>
                  <a:pt x="1217" y="3086"/>
                </a:lnTo>
                <a:lnTo>
                  <a:pt x="1242" y="3070"/>
                </a:lnTo>
                <a:lnTo>
                  <a:pt x="1273" y="3039"/>
                </a:lnTo>
                <a:lnTo>
                  <a:pt x="1292" y="3053"/>
                </a:lnTo>
                <a:lnTo>
                  <a:pt x="1325" y="3053"/>
                </a:lnTo>
                <a:lnTo>
                  <a:pt x="1350" y="3053"/>
                </a:lnTo>
                <a:lnTo>
                  <a:pt x="1374" y="3062"/>
                </a:lnTo>
                <a:lnTo>
                  <a:pt x="1407" y="3070"/>
                </a:lnTo>
                <a:lnTo>
                  <a:pt x="1432" y="3086"/>
                </a:lnTo>
                <a:lnTo>
                  <a:pt x="1449" y="3111"/>
                </a:lnTo>
                <a:lnTo>
                  <a:pt x="1482" y="3128"/>
                </a:lnTo>
                <a:lnTo>
                  <a:pt x="1507" y="3136"/>
                </a:lnTo>
                <a:lnTo>
                  <a:pt x="1571" y="3159"/>
                </a:lnTo>
                <a:lnTo>
                  <a:pt x="1598" y="3144"/>
                </a:lnTo>
                <a:lnTo>
                  <a:pt x="1623" y="3144"/>
                </a:lnTo>
                <a:lnTo>
                  <a:pt x="1656" y="3144"/>
                </a:lnTo>
                <a:lnTo>
                  <a:pt x="1737" y="3119"/>
                </a:lnTo>
                <a:lnTo>
                  <a:pt x="1722" y="3128"/>
                </a:lnTo>
                <a:lnTo>
                  <a:pt x="1755" y="3111"/>
                </a:lnTo>
                <a:lnTo>
                  <a:pt x="1780" y="3103"/>
                </a:lnTo>
                <a:lnTo>
                  <a:pt x="1846" y="3095"/>
                </a:lnTo>
                <a:lnTo>
                  <a:pt x="1871" y="3086"/>
                </a:lnTo>
                <a:lnTo>
                  <a:pt x="1904" y="3078"/>
                </a:lnTo>
                <a:lnTo>
                  <a:pt x="1954" y="3078"/>
                </a:lnTo>
                <a:lnTo>
                  <a:pt x="1987" y="3078"/>
                </a:lnTo>
                <a:lnTo>
                  <a:pt x="2020" y="3111"/>
                </a:lnTo>
                <a:lnTo>
                  <a:pt x="2045" y="3136"/>
                </a:lnTo>
                <a:lnTo>
                  <a:pt x="2070" y="3161"/>
                </a:lnTo>
                <a:lnTo>
                  <a:pt x="2095" y="3186"/>
                </a:lnTo>
                <a:lnTo>
                  <a:pt x="2119" y="3202"/>
                </a:lnTo>
                <a:lnTo>
                  <a:pt x="2202" y="3268"/>
                </a:lnTo>
                <a:lnTo>
                  <a:pt x="2302" y="3318"/>
                </a:lnTo>
                <a:lnTo>
                  <a:pt x="2351" y="3335"/>
                </a:lnTo>
                <a:lnTo>
                  <a:pt x="2376" y="3335"/>
                </a:lnTo>
                <a:lnTo>
                  <a:pt x="2401" y="3335"/>
                </a:lnTo>
                <a:lnTo>
                  <a:pt x="2426" y="3335"/>
                </a:lnTo>
                <a:lnTo>
                  <a:pt x="2459" y="3360"/>
                </a:lnTo>
                <a:lnTo>
                  <a:pt x="2484" y="3376"/>
                </a:lnTo>
                <a:lnTo>
                  <a:pt x="2508" y="3401"/>
                </a:lnTo>
                <a:lnTo>
                  <a:pt x="2533" y="3417"/>
                </a:lnTo>
                <a:lnTo>
                  <a:pt x="2583" y="3426"/>
                </a:lnTo>
                <a:lnTo>
                  <a:pt x="2616" y="3434"/>
                </a:lnTo>
                <a:lnTo>
                  <a:pt x="2641" y="3442"/>
                </a:lnTo>
                <a:lnTo>
                  <a:pt x="2666" y="3442"/>
                </a:lnTo>
                <a:lnTo>
                  <a:pt x="2691" y="3442"/>
                </a:lnTo>
                <a:lnTo>
                  <a:pt x="2715" y="3442"/>
                </a:lnTo>
                <a:lnTo>
                  <a:pt x="2740" y="3442"/>
                </a:lnTo>
                <a:lnTo>
                  <a:pt x="2765" y="3442"/>
                </a:lnTo>
                <a:lnTo>
                  <a:pt x="2790" y="3442"/>
                </a:lnTo>
                <a:lnTo>
                  <a:pt x="2856" y="3442"/>
                </a:lnTo>
                <a:lnTo>
                  <a:pt x="2906" y="3442"/>
                </a:lnTo>
                <a:lnTo>
                  <a:pt x="2972" y="3442"/>
                </a:lnTo>
                <a:lnTo>
                  <a:pt x="3038" y="3442"/>
                </a:lnTo>
                <a:lnTo>
                  <a:pt x="3104" y="3442"/>
                </a:lnTo>
                <a:lnTo>
                  <a:pt x="3129" y="3434"/>
                </a:lnTo>
                <a:lnTo>
                  <a:pt x="3154" y="3434"/>
                </a:lnTo>
                <a:lnTo>
                  <a:pt x="3179" y="3426"/>
                </a:lnTo>
                <a:lnTo>
                  <a:pt x="3204" y="3417"/>
                </a:lnTo>
                <a:lnTo>
                  <a:pt x="3229" y="3409"/>
                </a:lnTo>
                <a:lnTo>
                  <a:pt x="3253" y="3393"/>
                </a:lnTo>
                <a:lnTo>
                  <a:pt x="3287" y="3368"/>
                </a:lnTo>
                <a:lnTo>
                  <a:pt x="3311" y="3343"/>
                </a:lnTo>
                <a:lnTo>
                  <a:pt x="3336" y="3310"/>
                </a:lnTo>
                <a:lnTo>
                  <a:pt x="3361" y="3285"/>
                </a:lnTo>
                <a:lnTo>
                  <a:pt x="3369" y="3260"/>
                </a:lnTo>
                <a:lnTo>
                  <a:pt x="3394" y="3235"/>
                </a:lnTo>
                <a:lnTo>
                  <a:pt x="3411" y="3211"/>
                </a:lnTo>
                <a:lnTo>
                  <a:pt x="3436" y="3186"/>
                </a:lnTo>
                <a:lnTo>
                  <a:pt x="3460" y="3161"/>
                </a:lnTo>
                <a:lnTo>
                  <a:pt x="3485" y="3144"/>
                </a:lnTo>
                <a:lnTo>
                  <a:pt x="3510" y="3120"/>
                </a:lnTo>
                <a:lnTo>
                  <a:pt x="3568" y="3103"/>
                </a:lnTo>
                <a:lnTo>
                  <a:pt x="3593" y="3078"/>
                </a:lnTo>
                <a:lnTo>
                  <a:pt x="3609" y="2995"/>
                </a:lnTo>
                <a:lnTo>
                  <a:pt x="3618" y="2962"/>
                </a:lnTo>
                <a:lnTo>
                  <a:pt x="3626" y="2929"/>
                </a:lnTo>
                <a:lnTo>
                  <a:pt x="3634" y="2904"/>
                </a:lnTo>
                <a:lnTo>
                  <a:pt x="3643" y="2871"/>
                </a:lnTo>
                <a:lnTo>
                  <a:pt x="3643" y="2813"/>
                </a:lnTo>
                <a:lnTo>
                  <a:pt x="3659" y="2747"/>
                </a:lnTo>
                <a:lnTo>
                  <a:pt x="3667" y="2681"/>
                </a:lnTo>
                <a:lnTo>
                  <a:pt x="3684" y="2648"/>
                </a:lnTo>
                <a:lnTo>
                  <a:pt x="3692" y="2623"/>
                </a:lnTo>
                <a:lnTo>
                  <a:pt x="3700" y="2598"/>
                </a:lnTo>
                <a:lnTo>
                  <a:pt x="3709" y="2565"/>
                </a:lnTo>
                <a:lnTo>
                  <a:pt x="3717" y="2532"/>
                </a:lnTo>
                <a:lnTo>
                  <a:pt x="3717" y="2482"/>
                </a:lnTo>
                <a:lnTo>
                  <a:pt x="3725" y="2433"/>
                </a:lnTo>
                <a:lnTo>
                  <a:pt x="3734" y="2408"/>
                </a:lnTo>
                <a:lnTo>
                  <a:pt x="3742" y="2375"/>
                </a:lnTo>
                <a:lnTo>
                  <a:pt x="3767" y="2342"/>
                </a:lnTo>
                <a:lnTo>
                  <a:pt x="3775" y="2317"/>
                </a:lnTo>
                <a:lnTo>
                  <a:pt x="3792" y="2292"/>
                </a:lnTo>
                <a:lnTo>
                  <a:pt x="3816" y="2259"/>
                </a:lnTo>
                <a:lnTo>
                  <a:pt x="3841" y="2234"/>
                </a:lnTo>
                <a:lnTo>
                  <a:pt x="3858" y="2209"/>
                </a:lnTo>
                <a:lnTo>
                  <a:pt x="3883" y="2176"/>
                </a:lnTo>
                <a:lnTo>
                  <a:pt x="3907" y="2143"/>
                </a:lnTo>
                <a:lnTo>
                  <a:pt x="3924" y="2118"/>
                </a:lnTo>
                <a:lnTo>
                  <a:pt x="3932" y="2094"/>
                </a:lnTo>
                <a:lnTo>
                  <a:pt x="3932" y="2060"/>
                </a:lnTo>
                <a:lnTo>
                  <a:pt x="3924" y="2036"/>
                </a:lnTo>
                <a:lnTo>
                  <a:pt x="3899" y="2019"/>
                </a:lnTo>
                <a:lnTo>
                  <a:pt x="3874" y="2019"/>
                </a:lnTo>
                <a:lnTo>
                  <a:pt x="3849" y="2011"/>
                </a:lnTo>
                <a:lnTo>
                  <a:pt x="3825" y="2002"/>
                </a:lnTo>
                <a:lnTo>
                  <a:pt x="3816" y="1978"/>
                </a:lnTo>
                <a:lnTo>
                  <a:pt x="3808" y="1953"/>
                </a:lnTo>
                <a:lnTo>
                  <a:pt x="3800" y="1928"/>
                </a:lnTo>
                <a:lnTo>
                  <a:pt x="3800" y="1903"/>
                </a:lnTo>
                <a:lnTo>
                  <a:pt x="3792" y="1878"/>
                </a:lnTo>
                <a:lnTo>
                  <a:pt x="3783" y="1854"/>
                </a:lnTo>
                <a:lnTo>
                  <a:pt x="3758" y="1820"/>
                </a:lnTo>
                <a:lnTo>
                  <a:pt x="3734" y="1796"/>
                </a:lnTo>
                <a:lnTo>
                  <a:pt x="3717" y="1771"/>
                </a:lnTo>
                <a:lnTo>
                  <a:pt x="3692" y="1754"/>
                </a:lnTo>
                <a:lnTo>
                  <a:pt x="3676" y="1729"/>
                </a:lnTo>
                <a:lnTo>
                  <a:pt x="3643" y="1705"/>
                </a:lnTo>
                <a:lnTo>
                  <a:pt x="3618" y="1680"/>
                </a:lnTo>
                <a:lnTo>
                  <a:pt x="3585" y="1655"/>
                </a:lnTo>
                <a:lnTo>
                  <a:pt x="3560" y="1638"/>
                </a:lnTo>
                <a:lnTo>
                  <a:pt x="3535" y="1630"/>
                </a:lnTo>
                <a:lnTo>
                  <a:pt x="3510" y="1622"/>
                </a:lnTo>
                <a:lnTo>
                  <a:pt x="3477" y="1605"/>
                </a:lnTo>
                <a:lnTo>
                  <a:pt x="3452" y="1597"/>
                </a:lnTo>
                <a:lnTo>
                  <a:pt x="3427" y="1589"/>
                </a:lnTo>
                <a:lnTo>
                  <a:pt x="3394" y="1564"/>
                </a:lnTo>
                <a:lnTo>
                  <a:pt x="3369" y="1547"/>
                </a:lnTo>
                <a:lnTo>
                  <a:pt x="3336" y="1523"/>
                </a:lnTo>
                <a:lnTo>
                  <a:pt x="3303" y="1506"/>
                </a:lnTo>
                <a:lnTo>
                  <a:pt x="3278" y="1481"/>
                </a:lnTo>
                <a:lnTo>
                  <a:pt x="3245" y="1448"/>
                </a:lnTo>
                <a:lnTo>
                  <a:pt x="3229" y="1398"/>
                </a:lnTo>
                <a:lnTo>
                  <a:pt x="3212" y="1365"/>
                </a:lnTo>
                <a:lnTo>
                  <a:pt x="3187" y="1332"/>
                </a:lnTo>
                <a:lnTo>
                  <a:pt x="3179" y="1307"/>
                </a:lnTo>
                <a:lnTo>
                  <a:pt x="3154" y="1283"/>
                </a:lnTo>
                <a:lnTo>
                  <a:pt x="3138" y="1258"/>
                </a:lnTo>
                <a:lnTo>
                  <a:pt x="3088" y="1241"/>
                </a:lnTo>
                <a:lnTo>
                  <a:pt x="3071" y="1192"/>
                </a:lnTo>
                <a:lnTo>
                  <a:pt x="3055" y="1167"/>
                </a:lnTo>
                <a:lnTo>
                  <a:pt x="3030" y="1142"/>
                </a:lnTo>
                <a:lnTo>
                  <a:pt x="3022" y="1117"/>
                </a:lnTo>
                <a:lnTo>
                  <a:pt x="3013" y="1084"/>
                </a:lnTo>
                <a:lnTo>
                  <a:pt x="3013" y="1059"/>
                </a:lnTo>
                <a:lnTo>
                  <a:pt x="3005" y="1034"/>
                </a:lnTo>
                <a:lnTo>
                  <a:pt x="2997" y="1001"/>
                </a:lnTo>
                <a:lnTo>
                  <a:pt x="2989" y="952"/>
                </a:lnTo>
                <a:lnTo>
                  <a:pt x="3033" y="855"/>
                </a:lnTo>
                <a:lnTo>
                  <a:pt x="3030" y="851"/>
                </a:lnTo>
                <a:lnTo>
                  <a:pt x="3013" y="843"/>
                </a:lnTo>
                <a:lnTo>
                  <a:pt x="3004" y="827"/>
                </a:lnTo>
                <a:lnTo>
                  <a:pt x="2987" y="791"/>
                </a:lnTo>
                <a:lnTo>
                  <a:pt x="2989" y="788"/>
                </a:lnTo>
                <a:lnTo>
                  <a:pt x="2953" y="769"/>
                </a:lnTo>
                <a:lnTo>
                  <a:pt x="2913" y="731"/>
                </a:lnTo>
                <a:lnTo>
                  <a:pt x="2865" y="697"/>
                </a:lnTo>
                <a:lnTo>
                  <a:pt x="2824" y="683"/>
                </a:lnTo>
                <a:lnTo>
                  <a:pt x="2740" y="679"/>
                </a:lnTo>
                <a:lnTo>
                  <a:pt x="2707" y="670"/>
                </a:lnTo>
                <a:lnTo>
                  <a:pt x="2657" y="662"/>
                </a:lnTo>
                <a:lnTo>
                  <a:pt x="2608" y="662"/>
                </a:lnTo>
                <a:lnTo>
                  <a:pt x="2558" y="654"/>
                </a:lnTo>
                <a:lnTo>
                  <a:pt x="2500" y="654"/>
                </a:lnTo>
                <a:lnTo>
                  <a:pt x="2464" y="644"/>
                </a:lnTo>
                <a:lnTo>
                  <a:pt x="2452" y="553"/>
                </a:lnTo>
                <a:lnTo>
                  <a:pt x="2433" y="551"/>
                </a:lnTo>
                <a:lnTo>
                  <a:pt x="2411" y="541"/>
                </a:lnTo>
                <a:lnTo>
                  <a:pt x="2399" y="548"/>
                </a:lnTo>
                <a:lnTo>
                  <a:pt x="2397" y="551"/>
                </a:lnTo>
                <a:lnTo>
                  <a:pt x="2387" y="541"/>
                </a:lnTo>
                <a:lnTo>
                  <a:pt x="2380" y="531"/>
                </a:lnTo>
                <a:lnTo>
                  <a:pt x="2377" y="510"/>
                </a:lnTo>
                <a:lnTo>
                  <a:pt x="2361" y="488"/>
                </a:lnTo>
                <a:lnTo>
                  <a:pt x="2344" y="459"/>
                </a:lnTo>
                <a:lnTo>
                  <a:pt x="2349" y="459"/>
                </a:lnTo>
                <a:lnTo>
                  <a:pt x="2349" y="455"/>
                </a:lnTo>
                <a:lnTo>
                  <a:pt x="2337" y="431"/>
                </a:lnTo>
                <a:lnTo>
                  <a:pt x="2317" y="385"/>
                </a:lnTo>
                <a:lnTo>
                  <a:pt x="2296" y="371"/>
                </a:lnTo>
                <a:lnTo>
                  <a:pt x="2277" y="356"/>
                </a:lnTo>
                <a:lnTo>
                  <a:pt x="2253" y="335"/>
                </a:lnTo>
                <a:lnTo>
                  <a:pt x="2202" y="363"/>
                </a:lnTo>
                <a:lnTo>
                  <a:pt x="2153" y="381"/>
                </a:lnTo>
                <a:lnTo>
                  <a:pt x="2128" y="372"/>
                </a:lnTo>
                <a:lnTo>
                  <a:pt x="2103" y="372"/>
                </a:lnTo>
                <a:lnTo>
                  <a:pt x="2078" y="364"/>
                </a:lnTo>
                <a:lnTo>
                  <a:pt x="2053" y="348"/>
                </a:lnTo>
                <a:lnTo>
                  <a:pt x="2037" y="323"/>
                </a:lnTo>
                <a:lnTo>
                  <a:pt x="2012" y="298"/>
                </a:lnTo>
                <a:lnTo>
                  <a:pt x="1987" y="273"/>
                </a:lnTo>
                <a:lnTo>
                  <a:pt x="1970" y="248"/>
                </a:lnTo>
                <a:lnTo>
                  <a:pt x="1954" y="215"/>
                </a:lnTo>
                <a:lnTo>
                  <a:pt x="1946" y="190"/>
                </a:lnTo>
                <a:lnTo>
                  <a:pt x="1929" y="166"/>
                </a:lnTo>
                <a:lnTo>
                  <a:pt x="1912" y="141"/>
                </a:lnTo>
                <a:lnTo>
                  <a:pt x="1896" y="116"/>
                </a:lnTo>
                <a:lnTo>
                  <a:pt x="1879" y="83"/>
                </a:lnTo>
                <a:lnTo>
                  <a:pt x="1855" y="58"/>
                </a:lnTo>
                <a:lnTo>
                  <a:pt x="1838" y="33"/>
                </a:lnTo>
                <a:lnTo>
                  <a:pt x="1813" y="17"/>
                </a:lnTo>
                <a:lnTo>
                  <a:pt x="1788" y="0"/>
                </a:lnTo>
                <a:lnTo>
                  <a:pt x="1763" y="0"/>
                </a:lnTo>
                <a:lnTo>
                  <a:pt x="1730" y="0"/>
                </a:lnTo>
                <a:lnTo>
                  <a:pt x="1744" y="8"/>
                </a:lnTo>
                <a:lnTo>
                  <a:pt x="1730" y="0"/>
                </a:lnTo>
              </a:path>
            </a:pathLst>
          </a:custGeom>
          <a:solidFill>
            <a:srgbClr val="FFFFFF"/>
          </a:solidFill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691185" y="1981200"/>
            <a:ext cx="3584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charset="0"/>
                <a:cs typeface="+mn-cs"/>
              </a:rPr>
              <a:t>PERSONALIDADE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988048" y="37846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charset="0"/>
                <a:cs typeface="+mn-cs"/>
              </a:rPr>
              <a:t>CARÁTER</a:t>
            </a:r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611560" y="2417763"/>
            <a:ext cx="7988300" cy="500062"/>
          </a:xfrm>
          <a:custGeom>
            <a:avLst/>
            <a:gdLst>
              <a:gd name="T0" fmla="*/ 58 w 5032"/>
              <a:gd name="T1" fmla="*/ 198 h 315"/>
              <a:gd name="T2" fmla="*/ 194 w 5032"/>
              <a:gd name="T3" fmla="*/ 188 h 315"/>
              <a:gd name="T4" fmla="*/ 273 w 5032"/>
              <a:gd name="T5" fmla="*/ 116 h 315"/>
              <a:gd name="T6" fmla="*/ 356 w 5032"/>
              <a:gd name="T7" fmla="*/ 41 h 315"/>
              <a:gd name="T8" fmla="*/ 463 w 5032"/>
              <a:gd name="T9" fmla="*/ 0 h 315"/>
              <a:gd name="T10" fmla="*/ 480 w 5032"/>
              <a:gd name="T11" fmla="*/ 66 h 315"/>
              <a:gd name="T12" fmla="*/ 505 w 5032"/>
              <a:gd name="T13" fmla="*/ 141 h 315"/>
              <a:gd name="T14" fmla="*/ 587 w 5032"/>
              <a:gd name="T15" fmla="*/ 207 h 315"/>
              <a:gd name="T16" fmla="*/ 703 w 5032"/>
              <a:gd name="T17" fmla="*/ 232 h 315"/>
              <a:gd name="T18" fmla="*/ 819 w 5032"/>
              <a:gd name="T19" fmla="*/ 232 h 315"/>
              <a:gd name="T20" fmla="*/ 902 w 5032"/>
              <a:gd name="T21" fmla="*/ 215 h 315"/>
              <a:gd name="T22" fmla="*/ 985 w 5032"/>
              <a:gd name="T23" fmla="*/ 182 h 315"/>
              <a:gd name="T24" fmla="*/ 1059 w 5032"/>
              <a:gd name="T25" fmla="*/ 124 h 315"/>
              <a:gd name="T26" fmla="*/ 1130 w 5032"/>
              <a:gd name="T27" fmla="*/ 66 h 315"/>
              <a:gd name="T28" fmla="*/ 1192 w 5032"/>
              <a:gd name="T29" fmla="*/ 73 h 315"/>
              <a:gd name="T30" fmla="*/ 1228 w 5032"/>
              <a:gd name="T31" fmla="*/ 150 h 315"/>
              <a:gd name="T32" fmla="*/ 1247 w 5032"/>
              <a:gd name="T33" fmla="*/ 186 h 315"/>
              <a:gd name="T34" fmla="*/ 1319 w 5032"/>
              <a:gd name="T35" fmla="*/ 251 h 315"/>
              <a:gd name="T36" fmla="*/ 1377 w 5032"/>
              <a:gd name="T37" fmla="*/ 270 h 315"/>
              <a:gd name="T38" fmla="*/ 1473 w 5032"/>
              <a:gd name="T39" fmla="*/ 260 h 315"/>
              <a:gd name="T40" fmla="*/ 1556 w 5032"/>
              <a:gd name="T41" fmla="*/ 240 h 315"/>
              <a:gd name="T42" fmla="*/ 1647 w 5032"/>
              <a:gd name="T43" fmla="*/ 198 h 315"/>
              <a:gd name="T44" fmla="*/ 1746 w 5032"/>
              <a:gd name="T45" fmla="*/ 132 h 315"/>
              <a:gd name="T46" fmla="*/ 1854 w 5032"/>
              <a:gd name="T47" fmla="*/ 66 h 315"/>
              <a:gd name="T48" fmla="*/ 1926 w 5032"/>
              <a:gd name="T49" fmla="*/ 37 h 315"/>
              <a:gd name="T50" fmla="*/ 1958 w 5032"/>
              <a:gd name="T51" fmla="*/ 131 h 315"/>
              <a:gd name="T52" fmla="*/ 1995 w 5032"/>
              <a:gd name="T53" fmla="*/ 190 h 315"/>
              <a:gd name="T54" fmla="*/ 2069 w 5032"/>
              <a:gd name="T55" fmla="*/ 256 h 315"/>
              <a:gd name="T56" fmla="*/ 2193 w 5032"/>
              <a:gd name="T57" fmla="*/ 289 h 315"/>
              <a:gd name="T58" fmla="*/ 2400 w 5032"/>
              <a:gd name="T59" fmla="*/ 289 h 315"/>
              <a:gd name="T60" fmla="*/ 2533 w 5032"/>
              <a:gd name="T61" fmla="*/ 281 h 315"/>
              <a:gd name="T62" fmla="*/ 2682 w 5032"/>
              <a:gd name="T63" fmla="*/ 240 h 315"/>
              <a:gd name="T64" fmla="*/ 2765 w 5032"/>
              <a:gd name="T65" fmla="*/ 174 h 315"/>
              <a:gd name="T66" fmla="*/ 2831 w 5032"/>
              <a:gd name="T67" fmla="*/ 83 h 315"/>
              <a:gd name="T68" fmla="*/ 2898 w 5032"/>
              <a:gd name="T69" fmla="*/ 152 h 315"/>
              <a:gd name="T70" fmla="*/ 2992 w 5032"/>
              <a:gd name="T71" fmla="*/ 231 h 315"/>
              <a:gd name="T72" fmla="*/ 3071 w 5032"/>
              <a:gd name="T73" fmla="*/ 265 h 315"/>
              <a:gd name="T74" fmla="*/ 3145 w 5032"/>
              <a:gd name="T75" fmla="*/ 256 h 315"/>
              <a:gd name="T76" fmla="*/ 3245 w 5032"/>
              <a:gd name="T77" fmla="*/ 207 h 315"/>
              <a:gd name="T78" fmla="*/ 3344 w 5032"/>
              <a:gd name="T79" fmla="*/ 141 h 315"/>
              <a:gd name="T80" fmla="*/ 3427 w 5032"/>
              <a:gd name="T81" fmla="*/ 116 h 315"/>
              <a:gd name="T82" fmla="*/ 3468 w 5032"/>
              <a:gd name="T83" fmla="*/ 182 h 315"/>
              <a:gd name="T84" fmla="*/ 3532 w 5032"/>
              <a:gd name="T85" fmla="*/ 277 h 315"/>
              <a:gd name="T86" fmla="*/ 3597 w 5032"/>
              <a:gd name="T87" fmla="*/ 313 h 315"/>
              <a:gd name="T88" fmla="*/ 3741 w 5032"/>
              <a:gd name="T89" fmla="*/ 314 h 315"/>
              <a:gd name="T90" fmla="*/ 3874 w 5032"/>
              <a:gd name="T91" fmla="*/ 298 h 315"/>
              <a:gd name="T92" fmla="*/ 3965 w 5032"/>
              <a:gd name="T93" fmla="*/ 240 h 315"/>
              <a:gd name="T94" fmla="*/ 4064 w 5032"/>
              <a:gd name="T95" fmla="*/ 132 h 315"/>
              <a:gd name="T96" fmla="*/ 4139 w 5032"/>
              <a:gd name="T97" fmla="*/ 50 h 315"/>
              <a:gd name="T98" fmla="*/ 4226 w 5032"/>
              <a:gd name="T99" fmla="*/ 73 h 315"/>
              <a:gd name="T100" fmla="*/ 4278 w 5032"/>
              <a:gd name="T101" fmla="*/ 152 h 315"/>
              <a:gd name="T102" fmla="*/ 4354 w 5032"/>
              <a:gd name="T103" fmla="*/ 198 h 315"/>
              <a:gd name="T104" fmla="*/ 4428 w 5032"/>
              <a:gd name="T105" fmla="*/ 223 h 315"/>
              <a:gd name="T106" fmla="*/ 4586 w 5032"/>
              <a:gd name="T107" fmla="*/ 232 h 315"/>
              <a:gd name="T108" fmla="*/ 4619 w 5032"/>
              <a:gd name="T109" fmla="*/ 223 h 315"/>
              <a:gd name="T110" fmla="*/ 4693 w 5032"/>
              <a:gd name="T111" fmla="*/ 198 h 315"/>
              <a:gd name="T112" fmla="*/ 4768 w 5032"/>
              <a:gd name="T113" fmla="*/ 157 h 315"/>
              <a:gd name="T114" fmla="*/ 4840 w 5032"/>
              <a:gd name="T115" fmla="*/ 150 h 315"/>
              <a:gd name="T116" fmla="*/ 4892 w 5032"/>
              <a:gd name="T117" fmla="*/ 232 h 315"/>
              <a:gd name="T118" fmla="*/ 4982 w 5032"/>
              <a:gd name="T119" fmla="*/ 258 h 315"/>
              <a:gd name="T120" fmla="*/ 5031 w 5032"/>
              <a:gd name="T121" fmla="*/ 251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032" h="315">
                <a:moveTo>
                  <a:pt x="0" y="190"/>
                </a:moveTo>
                <a:lnTo>
                  <a:pt x="33" y="190"/>
                </a:lnTo>
                <a:lnTo>
                  <a:pt x="58" y="198"/>
                </a:lnTo>
                <a:lnTo>
                  <a:pt x="124" y="198"/>
                </a:lnTo>
                <a:lnTo>
                  <a:pt x="158" y="198"/>
                </a:lnTo>
                <a:lnTo>
                  <a:pt x="194" y="188"/>
                </a:lnTo>
                <a:lnTo>
                  <a:pt x="223" y="165"/>
                </a:lnTo>
                <a:lnTo>
                  <a:pt x="248" y="141"/>
                </a:lnTo>
                <a:lnTo>
                  <a:pt x="273" y="116"/>
                </a:lnTo>
                <a:lnTo>
                  <a:pt x="306" y="91"/>
                </a:lnTo>
                <a:lnTo>
                  <a:pt x="331" y="66"/>
                </a:lnTo>
                <a:lnTo>
                  <a:pt x="356" y="41"/>
                </a:lnTo>
                <a:lnTo>
                  <a:pt x="386" y="23"/>
                </a:lnTo>
                <a:lnTo>
                  <a:pt x="431" y="3"/>
                </a:lnTo>
                <a:lnTo>
                  <a:pt x="463" y="0"/>
                </a:lnTo>
                <a:lnTo>
                  <a:pt x="488" y="8"/>
                </a:lnTo>
                <a:lnTo>
                  <a:pt x="480" y="41"/>
                </a:lnTo>
                <a:lnTo>
                  <a:pt x="480" y="66"/>
                </a:lnTo>
                <a:lnTo>
                  <a:pt x="480" y="91"/>
                </a:lnTo>
                <a:lnTo>
                  <a:pt x="488" y="116"/>
                </a:lnTo>
                <a:lnTo>
                  <a:pt x="505" y="141"/>
                </a:lnTo>
                <a:lnTo>
                  <a:pt x="538" y="174"/>
                </a:lnTo>
                <a:lnTo>
                  <a:pt x="563" y="198"/>
                </a:lnTo>
                <a:lnTo>
                  <a:pt x="587" y="207"/>
                </a:lnTo>
                <a:lnTo>
                  <a:pt x="633" y="224"/>
                </a:lnTo>
                <a:lnTo>
                  <a:pt x="669" y="231"/>
                </a:lnTo>
                <a:lnTo>
                  <a:pt x="703" y="232"/>
                </a:lnTo>
                <a:lnTo>
                  <a:pt x="728" y="232"/>
                </a:lnTo>
                <a:lnTo>
                  <a:pt x="794" y="232"/>
                </a:lnTo>
                <a:lnTo>
                  <a:pt x="819" y="232"/>
                </a:lnTo>
                <a:lnTo>
                  <a:pt x="844" y="232"/>
                </a:lnTo>
                <a:lnTo>
                  <a:pt x="878" y="224"/>
                </a:lnTo>
                <a:lnTo>
                  <a:pt x="902" y="215"/>
                </a:lnTo>
                <a:lnTo>
                  <a:pt x="927" y="207"/>
                </a:lnTo>
                <a:lnTo>
                  <a:pt x="952" y="198"/>
                </a:lnTo>
                <a:lnTo>
                  <a:pt x="985" y="182"/>
                </a:lnTo>
                <a:lnTo>
                  <a:pt x="1010" y="165"/>
                </a:lnTo>
                <a:lnTo>
                  <a:pt x="1034" y="141"/>
                </a:lnTo>
                <a:lnTo>
                  <a:pt x="1059" y="124"/>
                </a:lnTo>
                <a:lnTo>
                  <a:pt x="1092" y="99"/>
                </a:lnTo>
                <a:lnTo>
                  <a:pt x="1103" y="92"/>
                </a:lnTo>
                <a:lnTo>
                  <a:pt x="1130" y="66"/>
                </a:lnTo>
                <a:lnTo>
                  <a:pt x="1154" y="42"/>
                </a:lnTo>
                <a:lnTo>
                  <a:pt x="1182" y="63"/>
                </a:lnTo>
                <a:lnTo>
                  <a:pt x="1192" y="73"/>
                </a:lnTo>
                <a:lnTo>
                  <a:pt x="1194" y="92"/>
                </a:lnTo>
                <a:lnTo>
                  <a:pt x="1214" y="121"/>
                </a:lnTo>
                <a:lnTo>
                  <a:pt x="1228" y="150"/>
                </a:lnTo>
                <a:lnTo>
                  <a:pt x="1233" y="164"/>
                </a:lnTo>
                <a:lnTo>
                  <a:pt x="1240" y="174"/>
                </a:lnTo>
                <a:lnTo>
                  <a:pt x="1247" y="186"/>
                </a:lnTo>
                <a:lnTo>
                  <a:pt x="1276" y="210"/>
                </a:lnTo>
                <a:lnTo>
                  <a:pt x="1298" y="231"/>
                </a:lnTo>
                <a:lnTo>
                  <a:pt x="1319" y="251"/>
                </a:lnTo>
                <a:lnTo>
                  <a:pt x="1326" y="255"/>
                </a:lnTo>
                <a:lnTo>
                  <a:pt x="1348" y="267"/>
                </a:lnTo>
                <a:lnTo>
                  <a:pt x="1377" y="270"/>
                </a:lnTo>
                <a:lnTo>
                  <a:pt x="1406" y="267"/>
                </a:lnTo>
                <a:lnTo>
                  <a:pt x="1437" y="263"/>
                </a:lnTo>
                <a:lnTo>
                  <a:pt x="1473" y="260"/>
                </a:lnTo>
                <a:lnTo>
                  <a:pt x="1498" y="256"/>
                </a:lnTo>
                <a:lnTo>
                  <a:pt x="1531" y="248"/>
                </a:lnTo>
                <a:lnTo>
                  <a:pt x="1556" y="240"/>
                </a:lnTo>
                <a:lnTo>
                  <a:pt x="1581" y="232"/>
                </a:lnTo>
                <a:lnTo>
                  <a:pt x="1614" y="215"/>
                </a:lnTo>
                <a:lnTo>
                  <a:pt x="1647" y="198"/>
                </a:lnTo>
                <a:lnTo>
                  <a:pt x="1680" y="182"/>
                </a:lnTo>
                <a:lnTo>
                  <a:pt x="1713" y="157"/>
                </a:lnTo>
                <a:lnTo>
                  <a:pt x="1746" y="132"/>
                </a:lnTo>
                <a:lnTo>
                  <a:pt x="1790" y="109"/>
                </a:lnTo>
                <a:lnTo>
                  <a:pt x="1823" y="83"/>
                </a:lnTo>
                <a:lnTo>
                  <a:pt x="1854" y="66"/>
                </a:lnTo>
                <a:lnTo>
                  <a:pt x="1878" y="54"/>
                </a:lnTo>
                <a:lnTo>
                  <a:pt x="1895" y="47"/>
                </a:lnTo>
                <a:lnTo>
                  <a:pt x="1926" y="37"/>
                </a:lnTo>
                <a:lnTo>
                  <a:pt x="1941" y="78"/>
                </a:lnTo>
                <a:lnTo>
                  <a:pt x="1946" y="104"/>
                </a:lnTo>
                <a:lnTo>
                  <a:pt x="1958" y="131"/>
                </a:lnTo>
                <a:lnTo>
                  <a:pt x="1972" y="162"/>
                </a:lnTo>
                <a:lnTo>
                  <a:pt x="1978" y="165"/>
                </a:lnTo>
                <a:lnTo>
                  <a:pt x="1995" y="190"/>
                </a:lnTo>
                <a:lnTo>
                  <a:pt x="2020" y="215"/>
                </a:lnTo>
                <a:lnTo>
                  <a:pt x="2044" y="240"/>
                </a:lnTo>
                <a:lnTo>
                  <a:pt x="2069" y="256"/>
                </a:lnTo>
                <a:lnTo>
                  <a:pt x="2135" y="273"/>
                </a:lnTo>
                <a:lnTo>
                  <a:pt x="2169" y="281"/>
                </a:lnTo>
                <a:lnTo>
                  <a:pt x="2193" y="289"/>
                </a:lnTo>
                <a:lnTo>
                  <a:pt x="2251" y="289"/>
                </a:lnTo>
                <a:lnTo>
                  <a:pt x="2351" y="289"/>
                </a:lnTo>
                <a:lnTo>
                  <a:pt x="2400" y="289"/>
                </a:lnTo>
                <a:lnTo>
                  <a:pt x="2458" y="289"/>
                </a:lnTo>
                <a:lnTo>
                  <a:pt x="2508" y="289"/>
                </a:lnTo>
                <a:lnTo>
                  <a:pt x="2533" y="281"/>
                </a:lnTo>
                <a:lnTo>
                  <a:pt x="2599" y="265"/>
                </a:lnTo>
                <a:lnTo>
                  <a:pt x="2632" y="256"/>
                </a:lnTo>
                <a:lnTo>
                  <a:pt x="2682" y="240"/>
                </a:lnTo>
                <a:lnTo>
                  <a:pt x="2707" y="223"/>
                </a:lnTo>
                <a:lnTo>
                  <a:pt x="2731" y="198"/>
                </a:lnTo>
                <a:lnTo>
                  <a:pt x="2765" y="174"/>
                </a:lnTo>
                <a:lnTo>
                  <a:pt x="2789" y="141"/>
                </a:lnTo>
                <a:lnTo>
                  <a:pt x="2806" y="116"/>
                </a:lnTo>
                <a:lnTo>
                  <a:pt x="2831" y="83"/>
                </a:lnTo>
                <a:lnTo>
                  <a:pt x="2856" y="66"/>
                </a:lnTo>
                <a:lnTo>
                  <a:pt x="2877" y="109"/>
                </a:lnTo>
                <a:lnTo>
                  <a:pt x="2898" y="152"/>
                </a:lnTo>
                <a:lnTo>
                  <a:pt x="2927" y="176"/>
                </a:lnTo>
                <a:lnTo>
                  <a:pt x="2972" y="215"/>
                </a:lnTo>
                <a:lnTo>
                  <a:pt x="2992" y="231"/>
                </a:lnTo>
                <a:lnTo>
                  <a:pt x="3021" y="248"/>
                </a:lnTo>
                <a:lnTo>
                  <a:pt x="3046" y="256"/>
                </a:lnTo>
                <a:lnTo>
                  <a:pt x="3071" y="265"/>
                </a:lnTo>
                <a:lnTo>
                  <a:pt x="3096" y="265"/>
                </a:lnTo>
                <a:lnTo>
                  <a:pt x="3124" y="260"/>
                </a:lnTo>
                <a:lnTo>
                  <a:pt x="3145" y="256"/>
                </a:lnTo>
                <a:lnTo>
                  <a:pt x="3178" y="240"/>
                </a:lnTo>
                <a:lnTo>
                  <a:pt x="3212" y="223"/>
                </a:lnTo>
                <a:lnTo>
                  <a:pt x="3245" y="207"/>
                </a:lnTo>
                <a:lnTo>
                  <a:pt x="3278" y="182"/>
                </a:lnTo>
                <a:lnTo>
                  <a:pt x="3311" y="157"/>
                </a:lnTo>
                <a:lnTo>
                  <a:pt x="3344" y="141"/>
                </a:lnTo>
                <a:lnTo>
                  <a:pt x="3377" y="124"/>
                </a:lnTo>
                <a:lnTo>
                  <a:pt x="3402" y="116"/>
                </a:lnTo>
                <a:lnTo>
                  <a:pt x="3427" y="116"/>
                </a:lnTo>
                <a:lnTo>
                  <a:pt x="3452" y="116"/>
                </a:lnTo>
                <a:lnTo>
                  <a:pt x="3460" y="149"/>
                </a:lnTo>
                <a:lnTo>
                  <a:pt x="3468" y="182"/>
                </a:lnTo>
                <a:lnTo>
                  <a:pt x="3485" y="215"/>
                </a:lnTo>
                <a:lnTo>
                  <a:pt x="3506" y="241"/>
                </a:lnTo>
                <a:lnTo>
                  <a:pt x="3532" y="277"/>
                </a:lnTo>
                <a:lnTo>
                  <a:pt x="3556" y="294"/>
                </a:lnTo>
                <a:lnTo>
                  <a:pt x="3578" y="306"/>
                </a:lnTo>
                <a:lnTo>
                  <a:pt x="3597" y="313"/>
                </a:lnTo>
                <a:lnTo>
                  <a:pt x="3625" y="314"/>
                </a:lnTo>
                <a:lnTo>
                  <a:pt x="3692" y="314"/>
                </a:lnTo>
                <a:lnTo>
                  <a:pt x="3741" y="314"/>
                </a:lnTo>
                <a:lnTo>
                  <a:pt x="3786" y="306"/>
                </a:lnTo>
                <a:lnTo>
                  <a:pt x="3832" y="306"/>
                </a:lnTo>
                <a:lnTo>
                  <a:pt x="3874" y="298"/>
                </a:lnTo>
                <a:lnTo>
                  <a:pt x="3907" y="289"/>
                </a:lnTo>
                <a:lnTo>
                  <a:pt x="3932" y="273"/>
                </a:lnTo>
                <a:lnTo>
                  <a:pt x="3965" y="240"/>
                </a:lnTo>
                <a:lnTo>
                  <a:pt x="3993" y="212"/>
                </a:lnTo>
                <a:lnTo>
                  <a:pt x="4039" y="157"/>
                </a:lnTo>
                <a:lnTo>
                  <a:pt x="4064" y="132"/>
                </a:lnTo>
                <a:lnTo>
                  <a:pt x="4081" y="107"/>
                </a:lnTo>
                <a:lnTo>
                  <a:pt x="4114" y="74"/>
                </a:lnTo>
                <a:lnTo>
                  <a:pt x="4139" y="50"/>
                </a:lnTo>
                <a:lnTo>
                  <a:pt x="4166" y="30"/>
                </a:lnTo>
                <a:lnTo>
                  <a:pt x="4202" y="20"/>
                </a:lnTo>
                <a:lnTo>
                  <a:pt x="4226" y="73"/>
                </a:lnTo>
                <a:lnTo>
                  <a:pt x="4238" y="95"/>
                </a:lnTo>
                <a:lnTo>
                  <a:pt x="4257" y="121"/>
                </a:lnTo>
                <a:lnTo>
                  <a:pt x="4278" y="152"/>
                </a:lnTo>
                <a:lnTo>
                  <a:pt x="4300" y="176"/>
                </a:lnTo>
                <a:lnTo>
                  <a:pt x="4326" y="186"/>
                </a:lnTo>
                <a:lnTo>
                  <a:pt x="4354" y="198"/>
                </a:lnTo>
                <a:lnTo>
                  <a:pt x="4379" y="207"/>
                </a:lnTo>
                <a:lnTo>
                  <a:pt x="4404" y="215"/>
                </a:lnTo>
                <a:lnTo>
                  <a:pt x="4428" y="223"/>
                </a:lnTo>
                <a:lnTo>
                  <a:pt x="4511" y="232"/>
                </a:lnTo>
                <a:lnTo>
                  <a:pt x="4561" y="232"/>
                </a:lnTo>
                <a:lnTo>
                  <a:pt x="4586" y="232"/>
                </a:lnTo>
                <a:lnTo>
                  <a:pt x="4600" y="229"/>
                </a:lnTo>
                <a:lnTo>
                  <a:pt x="4602" y="229"/>
                </a:lnTo>
                <a:lnTo>
                  <a:pt x="4619" y="223"/>
                </a:lnTo>
                <a:lnTo>
                  <a:pt x="4644" y="215"/>
                </a:lnTo>
                <a:lnTo>
                  <a:pt x="4668" y="207"/>
                </a:lnTo>
                <a:lnTo>
                  <a:pt x="4693" y="198"/>
                </a:lnTo>
                <a:lnTo>
                  <a:pt x="4718" y="190"/>
                </a:lnTo>
                <a:lnTo>
                  <a:pt x="4743" y="174"/>
                </a:lnTo>
                <a:lnTo>
                  <a:pt x="4768" y="157"/>
                </a:lnTo>
                <a:lnTo>
                  <a:pt x="4801" y="132"/>
                </a:lnTo>
                <a:lnTo>
                  <a:pt x="4833" y="131"/>
                </a:lnTo>
                <a:lnTo>
                  <a:pt x="4840" y="150"/>
                </a:lnTo>
                <a:lnTo>
                  <a:pt x="4854" y="183"/>
                </a:lnTo>
                <a:lnTo>
                  <a:pt x="4875" y="207"/>
                </a:lnTo>
                <a:lnTo>
                  <a:pt x="4892" y="232"/>
                </a:lnTo>
                <a:lnTo>
                  <a:pt x="4917" y="240"/>
                </a:lnTo>
                <a:lnTo>
                  <a:pt x="4942" y="248"/>
                </a:lnTo>
                <a:lnTo>
                  <a:pt x="4982" y="258"/>
                </a:lnTo>
                <a:lnTo>
                  <a:pt x="5013" y="258"/>
                </a:lnTo>
                <a:lnTo>
                  <a:pt x="5024" y="248"/>
                </a:lnTo>
                <a:lnTo>
                  <a:pt x="5031" y="251"/>
                </a:lnTo>
                <a:lnTo>
                  <a:pt x="5024" y="248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987824" y="4350047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charset="0"/>
                <a:cs typeface="+mn-cs"/>
              </a:rPr>
              <a:t>VALORES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52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4" grpId="0" build="p" autoUpdateAnimBg="0"/>
      <p:bldP spid="1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5100" b="1">
                <a:solidFill>
                  <a:srgbClr val="FFFF00"/>
                </a:solidFill>
                <a:latin typeface="Tahoma" charset="0"/>
                <a:ea typeface="ＭＳ Ｐゴシック" charset="0"/>
                <a:cs typeface="ＭＳ Ｐゴシック" charset="0"/>
              </a:rPr>
              <a:t>Definição de valores 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4538" y="2276475"/>
            <a:ext cx="7643812" cy="3673475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Font typeface="Wingdings" charset="0"/>
              <a:buNone/>
              <a:defRPr/>
            </a:pPr>
            <a:r>
              <a:rPr lang="pt-BR" sz="4000" b="1">
                <a:latin typeface="Tahoma" charset="0"/>
                <a:ea typeface="ＭＳ Ｐゴシック" charset="0"/>
                <a:cs typeface="ＭＳ Ｐゴシック" charset="0"/>
              </a:rPr>
              <a:t>Por que alguém deveria se inspirar em você?</a:t>
            </a:r>
          </a:p>
          <a:p>
            <a:pPr algn="ctr" eaLnBrk="1" hangingPunct="1">
              <a:lnSpc>
                <a:spcPct val="120000"/>
              </a:lnSpc>
              <a:buFont typeface="Wingdings" charset="0"/>
              <a:buNone/>
              <a:defRPr/>
            </a:pPr>
            <a:r>
              <a:rPr lang="pt-BR" sz="3200" b="1">
                <a:latin typeface="Tahoma" charset="0"/>
                <a:ea typeface="ＭＳ Ｐゴシック" charset="0"/>
                <a:cs typeface="ＭＳ Ｐゴシック" charset="0"/>
              </a:rPr>
              <a:t>(Além das atividades que você realiza, que valores fascinariam uma pessoa para te seguir?)</a:t>
            </a:r>
            <a:endParaRPr lang="pt-BR" sz="240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66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908050"/>
            <a:ext cx="7056437" cy="2808288"/>
          </a:xfrm>
          <a:effectLst>
            <a:outerShdw blurRad="63500"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sz="5400">
                <a:solidFill>
                  <a:srgbClr val="99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j-cs"/>
              </a:rPr>
              <a:t>A visão foi cumprida através do serviço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3" name="AutoShape 3"/>
          <p:cNvSpPr>
            <a:spLocks noChangeArrowheads="1"/>
          </p:cNvSpPr>
          <p:nvPr/>
        </p:nvSpPr>
        <p:spPr bwMode="auto">
          <a:xfrm rot="10793511">
            <a:off x="539750" y="5443538"/>
            <a:ext cx="8059738" cy="1152525"/>
          </a:xfrm>
          <a:prstGeom prst="downArrowCallout">
            <a:avLst>
              <a:gd name="adj1" fmla="val 174828"/>
              <a:gd name="adj2" fmla="val 120728"/>
              <a:gd name="adj3" fmla="val 16667"/>
              <a:gd name="adj4" fmla="val 62449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54118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defRPr/>
            </a:pPr>
            <a:r>
              <a:rPr lang="pt-BR" sz="2800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  <a:cs typeface="+mn-cs"/>
              </a:rPr>
              <a:t>Entender o que significa ser servo</a:t>
            </a:r>
          </a:p>
          <a:p>
            <a:pPr eaLnBrk="0" hangingPunct="0">
              <a:defRPr/>
            </a:pPr>
            <a:r>
              <a:rPr 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  <a:cs typeface="+mn-cs"/>
              </a:rPr>
              <a:t>(Jesus não usou sua divindade em seu benefício)</a:t>
            </a:r>
          </a:p>
        </p:txBody>
      </p:sp>
      <p:sp>
        <p:nvSpPr>
          <p:cNvPr id="435204" name="AutoShape 4"/>
          <p:cNvSpPr>
            <a:spLocks noChangeArrowheads="1"/>
          </p:cNvSpPr>
          <p:nvPr/>
        </p:nvSpPr>
        <p:spPr bwMode="auto">
          <a:xfrm rot="10793511">
            <a:off x="539750" y="4292600"/>
            <a:ext cx="8059738" cy="1004888"/>
          </a:xfrm>
          <a:prstGeom prst="downArrowCallout">
            <a:avLst>
              <a:gd name="adj1" fmla="val 200513"/>
              <a:gd name="adj2" fmla="val 145558"/>
              <a:gd name="adj3" fmla="val 16667"/>
              <a:gd name="adj4" fmla="val 62449"/>
            </a:avLst>
          </a:prstGeom>
          <a:gradFill rotWithShape="1">
            <a:gsLst>
              <a:gs pos="0">
                <a:srgbClr val="00CCFF"/>
              </a:gs>
              <a:gs pos="100000">
                <a:srgbClr val="00CCFF">
                  <a:gamma/>
                  <a:shade val="7921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pt-BR" sz="2800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  <a:cs typeface="+mn-cs"/>
              </a:rPr>
              <a:t>Ajustar a vida e tornar-se servo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  <a:cs typeface="+mn-cs"/>
              </a:rPr>
              <a:t>(Jesus abandonou tudo o que tinha e assumiu a forma de servo)</a:t>
            </a:r>
          </a:p>
        </p:txBody>
      </p:sp>
      <p:sp>
        <p:nvSpPr>
          <p:cNvPr id="435205" name="AutoShape 5"/>
          <p:cNvSpPr>
            <a:spLocks noChangeArrowheads="1"/>
          </p:cNvSpPr>
          <p:nvPr/>
        </p:nvSpPr>
        <p:spPr bwMode="auto">
          <a:xfrm rot="10793511">
            <a:off x="538163" y="2924175"/>
            <a:ext cx="8059737" cy="1222375"/>
          </a:xfrm>
          <a:prstGeom prst="downArrowCallout">
            <a:avLst>
              <a:gd name="adj1" fmla="val 164838"/>
              <a:gd name="adj2" fmla="val 114379"/>
              <a:gd name="adj3" fmla="val 16667"/>
              <a:gd name="adj4" fmla="val 62449"/>
            </a:avLst>
          </a:prstGeom>
          <a:gradFill rotWithShape="1">
            <a:gsLst>
              <a:gs pos="0">
                <a:srgbClr val="FF3399"/>
              </a:gs>
              <a:gs pos="100000">
                <a:srgbClr val="FF3399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99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pt-BR" sz="2800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  <a:cs typeface="+mn-cs"/>
              </a:rPr>
              <a:t>Submeter-se à missão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  <a:cs typeface="+mn-cs"/>
              </a:rPr>
              <a:t>(Jesus humilhou-se)</a:t>
            </a:r>
          </a:p>
        </p:txBody>
      </p:sp>
      <p:sp>
        <p:nvSpPr>
          <p:cNvPr id="435206" name="AutoShape 6"/>
          <p:cNvSpPr>
            <a:spLocks noChangeArrowheads="1"/>
          </p:cNvSpPr>
          <p:nvPr/>
        </p:nvSpPr>
        <p:spPr bwMode="auto">
          <a:xfrm rot="10793511">
            <a:off x="538163" y="1628775"/>
            <a:ext cx="8059737" cy="1150938"/>
          </a:xfrm>
          <a:prstGeom prst="downArrowCallout">
            <a:avLst>
              <a:gd name="adj1" fmla="val 175069"/>
              <a:gd name="adj2" fmla="val 118982"/>
              <a:gd name="adj3" fmla="val 16667"/>
              <a:gd name="adj4" fmla="val 62449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pt-BR" sz="280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cs typeface="+mn-cs"/>
              </a:rPr>
              <a:t>Focar na realização da visão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pt-BR" sz="20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+mn-cs"/>
              </a:rPr>
              <a:t>(Jesus foi obediente até para enfrentar a morte)</a:t>
            </a:r>
          </a:p>
        </p:txBody>
      </p:sp>
      <p:sp>
        <p:nvSpPr>
          <p:cNvPr id="435207" name="AutoShape 7"/>
          <p:cNvSpPr>
            <a:spLocks noChangeArrowheads="1"/>
          </p:cNvSpPr>
          <p:nvPr/>
        </p:nvSpPr>
        <p:spPr bwMode="auto">
          <a:xfrm rot="10793511">
            <a:off x="538163" y="260350"/>
            <a:ext cx="8059737" cy="1220788"/>
          </a:xfrm>
          <a:prstGeom prst="downArrowCallout">
            <a:avLst>
              <a:gd name="adj1" fmla="val 165052"/>
              <a:gd name="adj2" fmla="val 112235"/>
              <a:gd name="adj3" fmla="val 16667"/>
              <a:gd name="adj4" fmla="val 62449"/>
            </a:avLst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69804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pt-B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Multiplicar os resultados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+mn-cs"/>
              </a:rPr>
              <a:t>(Jesus morreu pela missão)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animBg="1"/>
      <p:bldP spid="435204" grpId="0" animBg="1"/>
      <p:bldP spid="435205" grpId="0" animBg="1"/>
      <p:bldP spid="435206" grpId="0" animBg="1"/>
      <p:bldP spid="4352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AutoShape 2"/>
          <p:cNvSpPr>
            <a:spLocks noChangeArrowheads="1"/>
          </p:cNvSpPr>
          <p:nvPr/>
        </p:nvSpPr>
        <p:spPr bwMode="auto">
          <a:xfrm rot="10793511">
            <a:off x="539750" y="5443538"/>
            <a:ext cx="8059738" cy="1152525"/>
          </a:xfrm>
          <a:prstGeom prst="downArrowCallout">
            <a:avLst>
              <a:gd name="adj1" fmla="val 174828"/>
              <a:gd name="adj2" fmla="val 120728"/>
              <a:gd name="adj3" fmla="val 16667"/>
              <a:gd name="adj4" fmla="val 62449"/>
            </a:avLst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82353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defRPr/>
            </a:pPr>
            <a:r>
              <a:rPr lang="pt-BR" sz="2800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  <a:cs typeface="+mn-cs"/>
              </a:rPr>
              <a:t>O servo não usa o que faz para se gloriar</a:t>
            </a:r>
          </a:p>
        </p:txBody>
      </p:sp>
      <p:sp>
        <p:nvSpPr>
          <p:cNvPr id="485379" name="AutoShape 3"/>
          <p:cNvSpPr>
            <a:spLocks noChangeArrowheads="1"/>
          </p:cNvSpPr>
          <p:nvPr/>
        </p:nvSpPr>
        <p:spPr bwMode="auto">
          <a:xfrm rot="10793511">
            <a:off x="539750" y="4292600"/>
            <a:ext cx="8059738" cy="1004888"/>
          </a:xfrm>
          <a:prstGeom prst="downArrowCallout">
            <a:avLst>
              <a:gd name="adj1" fmla="val 200513"/>
              <a:gd name="adj2" fmla="val 145558"/>
              <a:gd name="adj3" fmla="val 16667"/>
              <a:gd name="adj4" fmla="val 62449"/>
            </a:avLst>
          </a:prstGeom>
          <a:gradFill rotWithShape="1">
            <a:gsLst>
              <a:gs pos="0">
                <a:srgbClr val="00CCFF"/>
              </a:gs>
              <a:gs pos="100000">
                <a:srgbClr val="00CC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pt-BR" sz="2800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  <a:cs typeface="+mn-cs"/>
              </a:rPr>
              <a:t>O servo abre mão de tudo para servir</a:t>
            </a:r>
          </a:p>
        </p:txBody>
      </p:sp>
      <p:sp>
        <p:nvSpPr>
          <p:cNvPr id="485380" name="AutoShape 4"/>
          <p:cNvSpPr>
            <a:spLocks noChangeArrowheads="1"/>
          </p:cNvSpPr>
          <p:nvPr/>
        </p:nvSpPr>
        <p:spPr bwMode="auto">
          <a:xfrm rot="10793511">
            <a:off x="538163" y="2924175"/>
            <a:ext cx="8059737" cy="1222375"/>
          </a:xfrm>
          <a:prstGeom prst="downArrowCallout">
            <a:avLst>
              <a:gd name="adj1" fmla="val 164838"/>
              <a:gd name="adj2" fmla="val 114379"/>
              <a:gd name="adj3" fmla="val 16667"/>
              <a:gd name="adj4" fmla="val 62449"/>
            </a:avLst>
          </a:prstGeom>
          <a:gradFill rotWithShape="1">
            <a:gsLst>
              <a:gs pos="0">
                <a:srgbClr val="FF3399"/>
              </a:gs>
              <a:gs pos="100000">
                <a:srgbClr val="FF3399">
                  <a:gamma/>
                  <a:shade val="69804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99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pt-BR" sz="2800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  <a:cs typeface="+mn-cs"/>
              </a:rPr>
              <a:t>O servo tem uma missão,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pt-BR" sz="2800">
                <a:effectLst>
                  <a:outerShdw blurRad="38100" dist="38100" dir="2700000" algn="tl">
                    <a:srgbClr val="FFFFFF"/>
                  </a:outerShdw>
                </a:effectLst>
                <a:latin typeface="Arial Black" charset="0"/>
                <a:cs typeface="+mn-cs"/>
              </a:rPr>
              <a:t>até no trabalho braçal</a:t>
            </a:r>
          </a:p>
        </p:txBody>
      </p:sp>
      <p:sp>
        <p:nvSpPr>
          <p:cNvPr id="485381" name="AutoShape 5"/>
          <p:cNvSpPr>
            <a:spLocks noChangeArrowheads="1"/>
          </p:cNvSpPr>
          <p:nvPr/>
        </p:nvSpPr>
        <p:spPr bwMode="auto">
          <a:xfrm rot="10793511">
            <a:off x="538163" y="1628775"/>
            <a:ext cx="8059737" cy="1150938"/>
          </a:xfrm>
          <a:prstGeom prst="downArrowCallout">
            <a:avLst>
              <a:gd name="adj1" fmla="val 175069"/>
              <a:gd name="adj2" fmla="val 118982"/>
              <a:gd name="adj3" fmla="val 16667"/>
              <a:gd name="adj4" fmla="val 62449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69804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pt-BR" sz="280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cs typeface="+mn-cs"/>
              </a:rPr>
              <a:t>O foco do servo é que a sua vida seja útil</a:t>
            </a:r>
          </a:p>
        </p:txBody>
      </p:sp>
      <p:sp>
        <p:nvSpPr>
          <p:cNvPr id="485382" name="AutoShape 6"/>
          <p:cNvSpPr>
            <a:spLocks noChangeArrowheads="1"/>
          </p:cNvSpPr>
          <p:nvPr/>
        </p:nvSpPr>
        <p:spPr bwMode="auto">
          <a:xfrm rot="10793511">
            <a:off x="538163" y="260350"/>
            <a:ext cx="8059737" cy="1220788"/>
          </a:xfrm>
          <a:prstGeom prst="downArrowCallout">
            <a:avLst>
              <a:gd name="adj1" fmla="val 165052"/>
              <a:gd name="adj2" fmla="val 112235"/>
              <a:gd name="adj3" fmla="val 16667"/>
              <a:gd name="adj4" fmla="val 62449"/>
            </a:avLst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rot="10800000" wrap="none" anchor="ctr">
            <a:flatTx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pt-B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O servo não realiza tarefas, mas</a:t>
            </a:r>
          </a:p>
          <a:p>
            <a:pPr eaLnBrk="0" hangingPunct="0">
              <a:lnSpc>
                <a:spcPct val="80000"/>
              </a:lnSpc>
              <a:defRPr/>
            </a:pPr>
            <a:r>
              <a:rPr lang="pt-B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  <a:cs typeface="+mn-cs"/>
              </a:rPr>
              <a:t>usa as tarefas para deixar uma marca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nimBg="1"/>
      <p:bldP spid="485379" grpId="0" animBg="1"/>
      <p:bldP spid="485380" grpId="0" animBg="1"/>
      <p:bldP spid="485381" grpId="0" animBg="1"/>
      <p:bldP spid="485382" grpId="0" animBg="1"/>
    </p:bld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Apresentação em Branco">
  <a:themeElements>
    <a:clrScheme name="1_Apresentação em Branc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Apresentação em Br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Apresentação em Branc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presentação em Branc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em Branc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em Branc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em Branc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presentação em Branc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presentação em Branco">
  <a:themeElements>
    <a:clrScheme name="Apresentação em Branc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presentação em Branc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Apresentação em Branc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resentação em Branc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resentação em Branc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Cortina de seda">
  <a:themeElements>
    <a:clrScheme name="Cortina de sed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ortina de sed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ortina de sed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tina de sed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tina de sed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3825</TotalTime>
  <Words>735</Words>
  <Application>Microsoft Office PowerPoint</Application>
  <PresentationFormat>Apresentação na tela (4:3)</PresentationFormat>
  <Paragraphs>106</Paragraphs>
  <Slides>22</Slides>
  <Notes>19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5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8" baseType="lpstr">
      <vt:lpstr>ＭＳ Ｐゴシック</vt:lpstr>
      <vt:lpstr>Arial</vt:lpstr>
      <vt:lpstr>Arial Black</vt:lpstr>
      <vt:lpstr>Comic Sans MS</vt:lpstr>
      <vt:lpstr>Franklin Gothic Book</vt:lpstr>
      <vt:lpstr>Franklin Gothic Medium</vt:lpstr>
      <vt:lpstr>Tahoma</vt:lpstr>
      <vt:lpstr>Times New Roman</vt:lpstr>
      <vt:lpstr>Wingdings</vt:lpstr>
      <vt:lpstr>Wingdings 2</vt:lpstr>
      <vt:lpstr>1_Apresentação em Branco</vt:lpstr>
      <vt:lpstr>1_Design padrão</vt:lpstr>
      <vt:lpstr>Apresentação em Branco</vt:lpstr>
      <vt:lpstr>2_Trek</vt:lpstr>
      <vt:lpstr>4_Cortina de seda</vt:lpstr>
      <vt:lpstr>Documento</vt:lpstr>
      <vt:lpstr>Liderança que inspira</vt:lpstr>
      <vt:lpstr>Apresentação do PowerPoint</vt:lpstr>
      <vt:lpstr>Jesus inspirou porque tinha uma visão</vt:lpstr>
      <vt:lpstr>Apresentação do PowerPoint</vt:lpstr>
      <vt:lpstr>Apresentação do PowerPoint</vt:lpstr>
      <vt:lpstr>Definição de valores </vt:lpstr>
      <vt:lpstr>A visão foi cumprida através do serviço</vt:lpstr>
      <vt:lpstr>Apresentação do PowerPoint</vt:lpstr>
      <vt:lpstr>Apresentação do PowerPoint</vt:lpstr>
      <vt:lpstr>Ser servo e SERvir</vt:lpstr>
      <vt:lpstr>As bases para servir</vt:lpstr>
      <vt:lpstr>Apresentação do PowerPoint</vt:lpstr>
      <vt:lpstr>Bases de Jesus para servir</vt:lpstr>
      <vt:lpstr>Bases de Jesus para servir</vt:lpstr>
      <vt:lpstr>Apresentação do PowerPoint</vt:lpstr>
      <vt:lpstr>Princípios para Servir</vt:lpstr>
      <vt:lpstr>Deus revela sua missão</vt:lpstr>
      <vt:lpstr>Olhando para dentro</vt:lpstr>
      <vt:lpstr>Apresentação do PowerPoint</vt:lpstr>
      <vt:lpstr>Apresentação do PowerPoint</vt:lpstr>
      <vt:lpstr>Sirva em sua geração, através da igreja que Deus te deu</vt:lpstr>
      <vt:lpstr>Agora é só você decidir</vt:lpstr>
    </vt:vector>
  </TitlesOfParts>
  <Company>Sepal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tempo que se chama HOJE</dc:title>
  <dc:creator>Josué Campanhã</dc:creator>
  <cp:lastModifiedBy>Joel Camargo</cp:lastModifiedBy>
  <cp:revision>65</cp:revision>
  <dcterms:created xsi:type="dcterms:W3CDTF">2003-10-19T04:33:49Z</dcterms:created>
  <dcterms:modified xsi:type="dcterms:W3CDTF">2017-01-31T14:27:22Z</dcterms:modified>
</cp:coreProperties>
</file>